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300" r:id="rId9"/>
    <p:sldId id="262" r:id="rId10"/>
    <p:sldId id="263" r:id="rId11"/>
    <p:sldId id="264" r:id="rId12"/>
    <p:sldId id="265" r:id="rId13"/>
    <p:sldId id="266" r:id="rId14"/>
    <p:sldId id="275" r:id="rId15"/>
    <p:sldId id="278" r:id="rId16"/>
    <p:sldId id="279" r:id="rId17"/>
    <p:sldId id="280" r:id="rId18"/>
    <p:sldId id="281" r:id="rId19"/>
    <p:sldId id="284" r:id="rId20"/>
    <p:sldId id="267" r:id="rId21"/>
    <p:sldId id="304" r:id="rId22"/>
    <p:sldId id="269" r:id="rId23"/>
    <p:sldId id="270" r:id="rId24"/>
    <p:sldId id="305" r:id="rId25"/>
    <p:sldId id="298" r:id="rId26"/>
    <p:sldId id="296" r:id="rId27"/>
    <p:sldId id="299" r:id="rId28"/>
    <p:sldId id="297" r:id="rId29"/>
    <p:sldId id="272" r:id="rId30"/>
    <p:sldId id="301" r:id="rId31"/>
    <p:sldId id="303" r:id="rId32"/>
    <p:sldId id="285" r:id="rId33"/>
    <p:sldId id="287" r:id="rId34"/>
    <p:sldId id="306" r:id="rId35"/>
    <p:sldId id="307" r:id="rId36"/>
    <p:sldId id="288" r:id="rId37"/>
    <p:sldId id="289" r:id="rId38"/>
    <p:sldId id="28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aku\Dropbox\NHFS\NHFS%20Report\Key%20SOML%20interventions%20Issues\SOML_intervention_II_Weighted_Niyi.xlsx" TargetMode="External" /><Relationship Id="rId1" Type="http://schemas.openxmlformats.org/officeDocument/2006/relationships/themeOverride" Target="../theme/themeOverride1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USEGUN%20AJAYI\Documents\NHFS%20weighted%20result%20tables\Diagnosis_accuracy_cadre.xls" TargetMode="External" /><Relationship Id="rId1" Type="http://schemas.openxmlformats.org/officeDocument/2006/relationships/themeOverride" Target="../theme/themeOverride2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 /><Relationship Id="rId1" Type="http://schemas.openxmlformats.org/officeDocument/2006/relationships/themeOverride" Target="../theme/themeOverride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06395424400473E-2"/>
          <c:y val="2.8757941806459481E-2"/>
          <c:w val="0.93426507182785357"/>
          <c:h val="0.72666772561210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Zonal!$B$57</c:f>
              <c:strCache>
                <c:ptCount val="1"/>
                <c:pt idx="0">
                  <c:v>SBAs including CHEWs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Zonal!$A$58:$A$64</c:f>
              <c:strCache>
                <c:ptCount val="7"/>
                <c:pt idx="0">
                  <c:v>North
Central</c:v>
                </c:pt>
                <c:pt idx="1">
                  <c:v>North
East</c:v>
                </c:pt>
                <c:pt idx="2">
                  <c:v>North
West</c:v>
                </c:pt>
                <c:pt idx="3">
                  <c:v>South
East</c:v>
                </c:pt>
                <c:pt idx="4">
                  <c:v>South
South</c:v>
                </c:pt>
                <c:pt idx="5">
                  <c:v>South
West</c:v>
                </c:pt>
                <c:pt idx="6">
                  <c:v>National</c:v>
                </c:pt>
              </c:strCache>
            </c:strRef>
          </c:cat>
          <c:val>
            <c:numRef>
              <c:f>Zonal!$B$58:$B$64</c:f>
              <c:numCache>
                <c:formatCode>#,##0.0"";\-#,##0.0""</c:formatCode>
                <c:ptCount val="7"/>
                <c:pt idx="0">
                  <c:v>71.440000000000026</c:v>
                </c:pt>
                <c:pt idx="1">
                  <c:v>53.39</c:v>
                </c:pt>
                <c:pt idx="2">
                  <c:v>53.980000000000004</c:v>
                </c:pt>
                <c:pt idx="3">
                  <c:v>75.72</c:v>
                </c:pt>
                <c:pt idx="4">
                  <c:v>72.33</c:v>
                </c:pt>
                <c:pt idx="5">
                  <c:v>53.25</c:v>
                </c:pt>
                <c:pt idx="6">
                  <c:v>62.870000000000005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6247-B5E4-3C8DE175067B}"/>
            </c:ext>
          </c:extLst>
        </c:ser>
        <c:ser>
          <c:idx val="1"/>
          <c:order val="1"/>
          <c:tx>
            <c:strRef>
              <c:f>Zonal!$C$57</c:f>
              <c:strCache>
                <c:ptCount val="1"/>
                <c:pt idx="0">
                  <c:v>SBAs excluding CHEWs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Zonal!$A$58:$A$64</c:f>
              <c:strCache>
                <c:ptCount val="7"/>
                <c:pt idx="0">
                  <c:v>North
Central</c:v>
                </c:pt>
                <c:pt idx="1">
                  <c:v>North
East</c:v>
                </c:pt>
                <c:pt idx="2">
                  <c:v>North
West</c:v>
                </c:pt>
                <c:pt idx="3">
                  <c:v>South
East</c:v>
                </c:pt>
                <c:pt idx="4">
                  <c:v>South
South</c:v>
                </c:pt>
                <c:pt idx="5">
                  <c:v>South
West</c:v>
                </c:pt>
                <c:pt idx="6">
                  <c:v>National</c:v>
                </c:pt>
              </c:strCache>
            </c:strRef>
          </c:cat>
          <c:val>
            <c:numRef>
              <c:f>Zonal!$C$58:$C$64</c:f>
              <c:numCache>
                <c:formatCode>#,##0.0"";\-#,##0.0""</c:formatCode>
                <c:ptCount val="7"/>
                <c:pt idx="0">
                  <c:v>18.25</c:v>
                </c:pt>
                <c:pt idx="1">
                  <c:v>8.2199999999999989</c:v>
                </c:pt>
                <c:pt idx="2">
                  <c:v>15.42</c:v>
                </c:pt>
                <c:pt idx="3">
                  <c:v>17.22</c:v>
                </c:pt>
                <c:pt idx="4">
                  <c:v>18.610000000000031</c:v>
                </c:pt>
                <c:pt idx="5">
                  <c:v>15.530000000000001</c:v>
                </c:pt>
                <c:pt idx="6">
                  <c:v>15.290000000000001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6247-B5E4-3C8DE17506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6133416"/>
        <c:axId val="216133800"/>
      </c:barChart>
      <c:catAx>
        <c:axId val="216133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133800"/>
        <c:crosses val="autoZero"/>
        <c:auto val="1"/>
        <c:lblAlgn val="ctr"/>
        <c:lblOffset val="100"/>
        <c:noMultiLvlLbl val="0"/>
      </c:catAx>
      <c:valAx>
        <c:axId val="216133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6133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66125528666349"/>
          <c:y val="4.1666666666666664E-2"/>
          <c:w val="0.85913022860172361"/>
          <c:h val="0.782546296296296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National!$C$10:$G$10</c:f>
              <c:strCache>
                <c:ptCount val="5"/>
                <c:pt idx="0">
                  <c:v>Doctor</c:v>
                </c:pt>
                <c:pt idx="1">
                  <c:v>Nurse/midwives</c:v>
                </c:pt>
                <c:pt idx="2">
                  <c:v>CHW</c:v>
                </c:pt>
                <c:pt idx="3">
                  <c:v>Other Health workers</c:v>
                </c:pt>
                <c:pt idx="4">
                  <c:v>All</c:v>
                </c:pt>
              </c:strCache>
            </c:strRef>
          </c:cat>
          <c:val>
            <c:numRef>
              <c:f>National!$C$11:$G$11</c:f>
              <c:numCache>
                <c:formatCode>#,##0.000"";\-#,##0.000""</c:formatCode>
                <c:ptCount val="5"/>
                <c:pt idx="0">
                  <c:v>66.2</c:v>
                </c:pt>
                <c:pt idx="1">
                  <c:v>55.81</c:v>
                </c:pt>
                <c:pt idx="2">
                  <c:v>38.700000000000003</c:v>
                </c:pt>
                <c:pt idx="3">
                  <c:v>37.450000000000003</c:v>
                </c:pt>
                <c:pt idx="4">
                  <c:v>43.14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7-6A4E-B80D-B5941E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16174696"/>
        <c:axId val="216175080"/>
      </c:barChart>
      <c:catAx>
        <c:axId val="216174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6175080"/>
        <c:crosses val="autoZero"/>
        <c:auto val="1"/>
        <c:lblAlgn val="ctr"/>
        <c:lblOffset val="100"/>
        <c:noMultiLvlLbl val="0"/>
      </c:catAx>
      <c:valAx>
        <c:axId val="216175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% Diagnostic accuracy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6174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'charts Zone&amp; natnal'!$D$52</c:f>
              <c:strCache>
                <c:ptCount val="1"/>
                <c:pt idx="0">
                  <c:v>Oxytocin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Zone&amp; natnal'!$C$53:$C$59</c:f>
              <c:strCache>
                <c:ptCount val="7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  <c:pt idx="6">
                  <c:v>National Average</c:v>
                </c:pt>
              </c:strCache>
            </c:strRef>
          </c:cat>
          <c:val>
            <c:numRef>
              <c:f>'charts Zone&amp; natnal'!$D$53:$D$59</c:f>
              <c:numCache>
                <c:formatCode>#,##0.0"";\-#,##0.0""</c:formatCode>
                <c:ptCount val="7"/>
                <c:pt idx="0">
                  <c:v>31.51</c:v>
                </c:pt>
                <c:pt idx="1">
                  <c:v>40.300000000000004</c:v>
                </c:pt>
                <c:pt idx="2">
                  <c:v>22.4</c:v>
                </c:pt>
                <c:pt idx="3">
                  <c:v>57</c:v>
                </c:pt>
                <c:pt idx="4">
                  <c:v>37.9</c:v>
                </c:pt>
                <c:pt idx="5">
                  <c:v>29.3</c:v>
                </c:pt>
                <c:pt idx="6">
                  <c:v>35.53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6-4864-BFB1-BC3CB9F41BF3}"/>
            </c:ext>
          </c:extLst>
        </c:ser>
        <c:ser>
          <c:idx val="1"/>
          <c:order val="1"/>
          <c:tx>
            <c:strRef>
              <c:f>'charts Zone&amp; natnal'!$E$52</c:f>
              <c:strCache>
                <c:ptCount val="1"/>
                <c:pt idx="0">
                  <c:v>MgSO4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Zone&amp; natnal'!$C$53:$C$59</c:f>
              <c:strCache>
                <c:ptCount val="7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  <c:pt idx="6">
                  <c:v>National Average</c:v>
                </c:pt>
              </c:strCache>
            </c:strRef>
          </c:cat>
          <c:val>
            <c:numRef>
              <c:f>'charts Zone&amp; natnal'!$E$53:$E$59</c:f>
              <c:numCache>
                <c:formatCode>#,##0.0"";\-#,##0.0""</c:formatCode>
                <c:ptCount val="7"/>
                <c:pt idx="0">
                  <c:v>3.3299999999999987</c:v>
                </c:pt>
                <c:pt idx="1">
                  <c:v>19.7</c:v>
                </c:pt>
                <c:pt idx="2">
                  <c:v>13.4</c:v>
                </c:pt>
                <c:pt idx="3">
                  <c:v>6.7</c:v>
                </c:pt>
                <c:pt idx="4">
                  <c:v>6.7</c:v>
                </c:pt>
                <c:pt idx="5">
                  <c:v>4</c:v>
                </c:pt>
                <c:pt idx="6">
                  <c:v>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6-4864-BFB1-BC3CB9F41BF3}"/>
            </c:ext>
          </c:extLst>
        </c:ser>
        <c:ser>
          <c:idx val="2"/>
          <c:order val="2"/>
          <c:tx>
            <c:strRef>
              <c:f>'charts Zone&amp; natnal'!$F$52</c:f>
              <c:strCache>
                <c:ptCount val="1"/>
                <c:pt idx="0">
                  <c:v>Sterile latex gloves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Zone&amp; natnal'!$C$53:$C$59</c:f>
              <c:strCache>
                <c:ptCount val="7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  <c:pt idx="6">
                  <c:v>National Average</c:v>
                </c:pt>
              </c:strCache>
            </c:strRef>
          </c:cat>
          <c:val>
            <c:numRef>
              <c:f>'charts Zone&amp; natnal'!$F$53:$F$59</c:f>
              <c:numCache>
                <c:formatCode>#,##0.0"";\-#,##0.0""</c:formatCode>
                <c:ptCount val="7"/>
                <c:pt idx="0">
                  <c:v>51.6</c:v>
                </c:pt>
                <c:pt idx="1">
                  <c:v>65.7</c:v>
                </c:pt>
                <c:pt idx="2">
                  <c:v>44.7</c:v>
                </c:pt>
                <c:pt idx="3">
                  <c:v>69</c:v>
                </c:pt>
                <c:pt idx="4">
                  <c:v>53.3</c:v>
                </c:pt>
                <c:pt idx="5">
                  <c:v>56.1</c:v>
                </c:pt>
                <c:pt idx="6">
                  <c:v>55.83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6-4864-BFB1-BC3CB9F41BF3}"/>
            </c:ext>
          </c:extLst>
        </c:ser>
        <c:ser>
          <c:idx val="3"/>
          <c:order val="3"/>
          <c:tx>
            <c:strRef>
              <c:f>'charts Zone&amp; natnal'!$G$52</c:f>
              <c:strCache>
                <c:ptCount val="1"/>
                <c:pt idx="0">
                  <c:v>Basic delivery equipment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'charts Zone&amp; natnal'!$C$53:$C$59</c:f>
              <c:strCache>
                <c:ptCount val="7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  <c:pt idx="6">
                  <c:v>National Average</c:v>
                </c:pt>
              </c:strCache>
            </c:strRef>
          </c:cat>
          <c:val>
            <c:numRef>
              <c:f>'charts Zone&amp; natnal'!$G$53:$G$59</c:f>
              <c:numCache>
                <c:formatCode>#,##0.0"";\-#,##0.0""</c:formatCode>
                <c:ptCount val="7"/>
                <c:pt idx="0">
                  <c:v>14.48</c:v>
                </c:pt>
                <c:pt idx="1">
                  <c:v>23.9</c:v>
                </c:pt>
                <c:pt idx="2">
                  <c:v>12.1</c:v>
                </c:pt>
                <c:pt idx="3">
                  <c:v>41</c:v>
                </c:pt>
                <c:pt idx="4">
                  <c:v>28.7</c:v>
                </c:pt>
                <c:pt idx="5">
                  <c:v>18.399999999999999</c:v>
                </c:pt>
                <c:pt idx="6">
                  <c:v>22.09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6-4864-BFB1-BC3CB9F41B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470168"/>
        <c:axId val="214466640"/>
      </c:barChart>
      <c:catAx>
        <c:axId val="21447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66640"/>
        <c:crosses val="autoZero"/>
        <c:auto val="1"/>
        <c:lblAlgn val="ctr"/>
        <c:lblOffset val="100"/>
        <c:noMultiLvlLbl val="0"/>
      </c:catAx>
      <c:valAx>
        <c:axId val="214466640"/>
        <c:scaling>
          <c:orientation val="minMax"/>
        </c:scaling>
        <c:delete val="0"/>
        <c:axPos val="l"/>
        <c:numFmt formatCode="#,##0.0&quot;&quot;;\-#,##0.0&quot;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7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D5A5E-FAE9-427D-A341-5B3996B336E6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078060F-77ED-4D32-83BD-3847D929D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05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96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D9F12-622E-4A86-A77D-3D8819101EAD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4CED3-469C-425F-B1FC-1AFFCFF42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C36A2-BCBA-4FD8-AD1C-BC9BC7F65AA2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9F0C1-6F3F-4FC7-A47D-6B349778F8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08583-2FCA-4F76-A722-9AB702D6A8CF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D48C2-A34B-410F-A54E-21D0456089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3707E-9D11-46F2-A37A-400725B34710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081E23A-AAD6-4A37-A1EE-E7FB77CAA8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E7D43-5D60-42C3-8CB2-A44B77F2BC2D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ADE03EE-9C6A-4B5B-80FE-4F6A4D551E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FF0E9-6A2E-4E58-B9DD-F1E281EF090E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19436ED-3003-4ADB-A912-71812AC9EE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5A295-AE6B-458F-80FC-8247B80D1F1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B65A-9D26-46B7-BB2A-C8C03FE9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2BCDE-1880-4BC5-9324-13F882D7ED24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B2DB2-CF77-4834-B3FE-F40538B07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33DA3-6829-4D31-A5BE-E5E46FDA03C1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4FE93-D004-4220-B11F-48E9B9FB1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39516-7F5C-4BF9-9070-F808BFF8291D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75BF088-A855-4DF5-ADA3-C9EAC0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C71B6-76BD-4ED5-A8AC-F88CBEFF5A97}" type="datetimeFigureOut">
              <a:rPr lang="en-US" smtClean="0"/>
              <a:pPr>
                <a:defRPr/>
              </a:pPr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589A182-EEC3-4517-A960-938E21467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9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9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9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 </a:t>
            </a:r>
            <a:r>
              <a:rPr lang="en-US" dirty="0" err="1"/>
              <a:t>Eclampsia</a:t>
            </a:r>
            <a:r>
              <a:rPr lang="en-US" dirty="0"/>
              <a:t> and </a:t>
            </a:r>
            <a:r>
              <a:rPr lang="en-US" dirty="0" err="1"/>
              <a:t>Eclampsia</a:t>
            </a:r>
            <a:r>
              <a:rPr lang="en-US" dirty="0"/>
              <a:t> (PE/E): Mitigating the impact on maternal and perinatal health in LMICS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Prof </a:t>
            </a:r>
            <a:r>
              <a:rPr lang="en-US" b="1" dirty="0" err="1"/>
              <a:t>Jamilu</a:t>
            </a:r>
            <a:r>
              <a:rPr lang="en-US" b="1" dirty="0"/>
              <a:t> </a:t>
            </a:r>
            <a:r>
              <a:rPr lang="en-US" b="1" dirty="0" err="1"/>
              <a:t>Tukur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Provost, CHS </a:t>
            </a:r>
            <a:r>
              <a:rPr lang="en-US" b="1" dirty="0" err="1"/>
              <a:t>Umaru</a:t>
            </a:r>
            <a:r>
              <a:rPr lang="en-US" b="1" dirty="0"/>
              <a:t> Musa </a:t>
            </a:r>
            <a:r>
              <a:rPr lang="en-US" b="1" dirty="0" err="1"/>
              <a:t>Yaradua</a:t>
            </a:r>
            <a:r>
              <a:rPr lang="en-US" b="1" dirty="0"/>
              <a:t> University/ Consultant </a:t>
            </a:r>
            <a:r>
              <a:rPr lang="en-US" b="1" dirty="0" err="1"/>
              <a:t>Obgyn</a:t>
            </a:r>
            <a:r>
              <a:rPr lang="en-US" b="1" dirty="0"/>
              <a:t>, Federal Teaching Hospital, Katsina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maternal/fetal morbidity and mortality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 developed countries, the maternal death rate from PE/E is reportedly 0-1.8%. </a:t>
            </a:r>
          </a:p>
          <a:p>
            <a:pPr eaLnBrk="1" hangingPunct="1"/>
            <a:r>
              <a:rPr lang="en-US"/>
              <a:t>The perinatal mortality rate from eclampsia in the United States and Great Britain ranges from 5.6% to 11.8%. </a:t>
            </a:r>
          </a:p>
          <a:p>
            <a:pPr eaLnBrk="1" hangingPunct="1"/>
            <a:r>
              <a:rPr lang="en-US"/>
              <a:t>The maternal mortality rate is as high as 14% in LMIC countries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maternal/fetal morbidity and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study from the US Centers for Disease Control and Prevention (CDC) found an overall preeclampsia/eclampsia case-fatality rate of 6.4 per 10,000 cases at delivery.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The study also found a particularly high risk of maternal death at 20-28 weeks’ gestation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Source: MacKay AP, Berg CJ, </a:t>
            </a:r>
            <a:r>
              <a:rPr lang="en-US" dirty="0" err="1"/>
              <a:t>Atrash</a:t>
            </a:r>
            <a:r>
              <a:rPr lang="en-US" dirty="0"/>
              <a:t> HK. Pregnancy-related mortality from preeclampsia and eclampsia. </a:t>
            </a:r>
            <a:r>
              <a:rPr lang="en-US" i="1" dirty="0" err="1"/>
              <a:t>Obstet</a:t>
            </a:r>
            <a:r>
              <a:rPr lang="en-US" i="1" dirty="0"/>
              <a:t> Gynecol</a:t>
            </a:r>
            <a:r>
              <a:rPr lang="en-US" dirty="0"/>
              <a:t>. 2001 Apr. 97(4):533-8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maternal/fetal morbidity and mortality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Black woman have twice the risk that white women have for mortality associated with preeclampsia/eclampsia.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" y="3490262"/>
            <a:ext cx="9081543" cy="33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maternal/fetal morbidity and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fetal mortality rate varies from 13-30% due to premature delivery, Placental infarcts, </a:t>
            </a:r>
            <a:r>
              <a:rPr lang="en-US" dirty="0" err="1"/>
              <a:t>abruptio</a:t>
            </a:r>
            <a:r>
              <a:rPr lang="en-US" dirty="0"/>
              <a:t> </a:t>
            </a:r>
            <a:r>
              <a:rPr lang="en-US" dirty="0" err="1"/>
              <a:t>placentae</a:t>
            </a:r>
            <a:r>
              <a:rPr lang="en-US" dirty="0"/>
              <a:t>, intrauterine growth retardation, and fetal hypoxia also contribute to fetal demise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Source: </a:t>
            </a:r>
            <a:r>
              <a:rPr lang="en-US" dirty="0" err="1"/>
              <a:t>Gabbe</a:t>
            </a:r>
            <a:r>
              <a:rPr lang="en-US" dirty="0"/>
              <a:t>. Obstetrics: Normal and Problem Pregnancies. </a:t>
            </a:r>
            <a:r>
              <a:rPr lang="en-US" i="1" dirty="0"/>
              <a:t>Hypertension</a:t>
            </a:r>
            <a:r>
              <a:rPr lang="en-US" dirty="0"/>
              <a:t>. 5th ed. Churchill Livingstone,  Elsevier; 2007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 mortality in Nigeria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04226"/>
              </p:ext>
            </p:extLst>
          </p:nvPr>
        </p:nvGraphicFramePr>
        <p:xfrm>
          <a:off x="1" y="1904999"/>
          <a:ext cx="9144001" cy="511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852">
                <a:tc>
                  <a:txBody>
                    <a:bodyPr/>
                    <a:lstStyle/>
                    <a:p>
                      <a:r>
                        <a:rPr lang="en-US" sz="18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Case</a:t>
                      </a:r>
                      <a:r>
                        <a:rPr lang="en-US" sz="1800" baseline="0" dirty="0"/>
                        <a:t> fatality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Perinatal</a:t>
                      </a:r>
                      <a:r>
                        <a:rPr lang="en-US" sz="1800" dirty="0"/>
                        <a:t>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Reference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361">
                <a:tc>
                  <a:txBody>
                    <a:bodyPr/>
                    <a:lstStyle/>
                    <a:p>
                      <a:r>
                        <a:rPr lang="en-US" sz="1800" dirty="0"/>
                        <a:t>Kano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Gaya and </a:t>
                      </a:r>
                      <a:r>
                        <a:rPr lang="en-US" sz="1800" dirty="0" err="1"/>
                        <a:t>Yakasai</a:t>
                      </a:r>
                      <a:r>
                        <a:rPr lang="en-US" sz="1800" dirty="0"/>
                        <a:t>. Ann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Afr</a:t>
                      </a:r>
                      <a:r>
                        <a:rPr lang="en-US" sz="1800" baseline="0" dirty="0"/>
                        <a:t> Med 2011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063">
                <a:tc>
                  <a:txBody>
                    <a:bodyPr/>
                    <a:lstStyle/>
                    <a:p>
                      <a:r>
                        <a:rPr lang="en-US" sz="1800" dirty="0"/>
                        <a:t>Port</a:t>
                      </a:r>
                      <a:r>
                        <a:rPr lang="en-US" sz="1800" baseline="0" dirty="0"/>
                        <a:t> Harcourt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Awoyesuku</a:t>
                      </a:r>
                      <a:r>
                        <a:rPr lang="en-US" sz="1800" dirty="0"/>
                        <a:t> PA et al. </a:t>
                      </a:r>
                      <a:r>
                        <a:rPr lang="en-US" sz="1800" dirty="0" err="1"/>
                        <a:t>Int</a:t>
                      </a:r>
                      <a:r>
                        <a:rPr lang="en-US" sz="1800" dirty="0"/>
                        <a:t> J Rep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Contr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Obs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Gynaecol</a:t>
                      </a:r>
                      <a:r>
                        <a:rPr lang="en-US" sz="1800" baseline="0" dirty="0"/>
                        <a:t> 2020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06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Sagamu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Odelola</a:t>
                      </a:r>
                      <a:r>
                        <a:rPr lang="en-US" sz="1800" dirty="0"/>
                        <a:t> Et al. </a:t>
                      </a:r>
                      <a:r>
                        <a:rPr lang="en-US" sz="1800" dirty="0" err="1"/>
                        <a:t>Nig</a:t>
                      </a:r>
                      <a:r>
                        <a:rPr lang="en-US" sz="1800" dirty="0"/>
                        <a:t> J Med</a:t>
                      </a:r>
                      <a:r>
                        <a:rPr lang="en-US" sz="1800" baseline="0" dirty="0"/>
                        <a:t> 2020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063">
                <a:tc>
                  <a:txBody>
                    <a:bodyPr/>
                    <a:lstStyle/>
                    <a:p>
                      <a:r>
                        <a:rPr lang="en-US" sz="1800" dirty="0"/>
                        <a:t>Abuja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Akaba</a:t>
                      </a:r>
                      <a:r>
                        <a:rPr lang="en-US" sz="1800" dirty="0"/>
                        <a:t> GO et al. Clinical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Hypert</a:t>
                      </a:r>
                      <a:r>
                        <a:rPr lang="en-US" sz="1800" baseline="0" dirty="0"/>
                        <a:t> 2021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/>
              <a:t>Eclampsia and maternal mortality in Nigeria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63549"/>
              </p:ext>
            </p:extLst>
          </p:nvPr>
        </p:nvGraphicFramePr>
        <p:xfrm>
          <a:off x="1" y="-549656"/>
          <a:ext cx="9143998" cy="740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0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1683">
                <a:tc>
                  <a:txBody>
                    <a:bodyPr/>
                    <a:lstStyle/>
                    <a:p>
                      <a:r>
                        <a:rPr lang="en-US" sz="1600" dirty="0"/>
                        <a:t>CENTER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of births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of maternal deaths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MMR/100,000 live births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CONTRIBUTION OF ECLAMPSIA TO MATERNAL</a:t>
                      </a:r>
                      <a:r>
                        <a:rPr lang="en-US" sz="1600" baseline="0" dirty="0"/>
                        <a:t> MORTALITY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RANK OF ECLAMPSIA IN MATERNAL DEATHS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REFERENCE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01">
                <a:tc>
                  <a:txBody>
                    <a:bodyPr/>
                    <a:lstStyle/>
                    <a:p>
                      <a:r>
                        <a:rPr lang="en-US" sz="1600" dirty="0" err="1"/>
                        <a:t>Birnin</a:t>
                      </a:r>
                      <a:r>
                        <a:rPr lang="en-US" sz="1600" dirty="0"/>
                        <a:t> Kudu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2197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43.1%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1st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Tukur</a:t>
                      </a:r>
                      <a:r>
                        <a:rPr lang="en-US" sz="1600" dirty="0"/>
                        <a:t> J et al.</a:t>
                      </a:r>
                      <a:r>
                        <a:rPr lang="en-US" sz="1600" baseline="0" dirty="0"/>
                        <a:t> Annals of </a:t>
                      </a:r>
                      <a:r>
                        <a:rPr lang="en-US" sz="1600" baseline="0" dirty="0" err="1"/>
                        <a:t>Afr</a:t>
                      </a:r>
                      <a:r>
                        <a:rPr lang="en-US" sz="1600" baseline="0" dirty="0"/>
                        <a:t> Med 2007</a:t>
                      </a:r>
                      <a:endParaRPr lang="en-US" sz="16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301">
                <a:tc>
                  <a:txBody>
                    <a:bodyPr/>
                    <a:lstStyle/>
                    <a:p>
                      <a:r>
                        <a:rPr lang="en-US" sz="1600" dirty="0"/>
                        <a:t>Kano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13,943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28.5%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1st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Gaya and </a:t>
                      </a:r>
                      <a:r>
                        <a:rPr lang="en-US" sz="1600" dirty="0" err="1"/>
                        <a:t>Yakasai</a:t>
                      </a:r>
                      <a:r>
                        <a:rPr lang="en-US" sz="1600" dirty="0"/>
                        <a:t>. Ann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Afr</a:t>
                      </a:r>
                      <a:r>
                        <a:rPr lang="en-US" sz="1600" baseline="0" dirty="0"/>
                        <a:t> Med 2011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124">
                <a:tc>
                  <a:txBody>
                    <a:bodyPr/>
                    <a:lstStyle/>
                    <a:p>
                      <a:r>
                        <a:rPr lang="en-US" sz="1600" dirty="0" err="1"/>
                        <a:t>Abakaliki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12,587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1359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6.1%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Ezegui</a:t>
                      </a:r>
                      <a:r>
                        <a:rPr lang="en-US" sz="1600" dirty="0"/>
                        <a:t> et al. Ann Med Health Sc Research  2013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124">
                <a:tc>
                  <a:txBody>
                    <a:bodyPr/>
                    <a:lstStyle/>
                    <a:p>
                      <a:r>
                        <a:rPr lang="en-US" sz="1600" dirty="0"/>
                        <a:t>Fed Teaching Hospitals in Nigeria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91,724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998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1088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21.3%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1st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Oladapo</a:t>
                      </a:r>
                      <a:r>
                        <a:rPr lang="en-US" sz="1600" dirty="0"/>
                        <a:t> et al . BJOG 2015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3124">
                <a:tc>
                  <a:txBody>
                    <a:bodyPr/>
                    <a:lstStyle/>
                    <a:p>
                      <a:r>
                        <a:rPr lang="en-US" sz="1600" dirty="0"/>
                        <a:t>Fed Teaching Hospitals in Nigeria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76, 563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940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1361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20.6%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1st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Tukur</a:t>
                      </a:r>
                      <a:r>
                        <a:rPr lang="en-US" sz="1600" baseline="0" dirty="0"/>
                        <a:t> J et al. E clinical Medicine 2022</a:t>
                      </a:r>
                      <a:endParaRPr lang="en-US" sz="16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Control and prevention of eclamptic fits</a:t>
            </a:r>
            <a:br>
              <a:rPr lang="en-US" dirty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Currently available evidence supports MgSO4 as the best agent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Aptly demonstrated in Kano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24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fatality from Eclampsia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en-US" dirty="0"/>
                        <a:t>Before MgSO4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en-US" dirty="0"/>
                        <a:t>After MgSO4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2209800" y="4572000"/>
            <a:ext cx="5029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Tukur J et al. Maternal and Fetal Outcomes After Introduction of Magnesium Sulphate for Treatment of Preeclampsia and Eclampsia in Selected Secondary Facilities: A Low-Cost Intervention. </a:t>
            </a:r>
            <a:r>
              <a:rPr lang="en-US" sz="1800"/>
              <a:t>Matern Child Health J (2013) 17:1191-1198 DOI 1007/s10995-012-1105-9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related to MgSO4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Availability</a:t>
            </a:r>
          </a:p>
          <a:p>
            <a:pPr eaLnBrk="1" hangingPunct="1"/>
            <a:r>
              <a:rPr lang="en-US"/>
              <a:t>Training</a:t>
            </a:r>
          </a:p>
          <a:p>
            <a:pPr eaLnBrk="1" hangingPunct="1"/>
            <a:r>
              <a:rPr lang="en-US"/>
              <a:t>Administration of right doses</a:t>
            </a:r>
          </a:p>
          <a:p>
            <a:pPr eaLnBrk="1" hangingPunct="1"/>
            <a:r>
              <a:rPr lang="en-US"/>
              <a:t>Monitoring for toxicity</a:t>
            </a:r>
          </a:p>
          <a:p>
            <a:pPr eaLnBrk="1" hangingPunct="1"/>
            <a:r>
              <a:rPr lang="en-US"/>
              <a:t>Availability of antidote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Comparison of Eclampsia: Developed Vs Developing Countries</a:t>
            </a:r>
          </a:p>
        </p:txBody>
      </p:sp>
      <p:sp>
        <p:nvSpPr>
          <p:cNvPr id="2048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Douglas KA, </a:t>
            </a:r>
            <a:r>
              <a:rPr lang="en-US" sz="2800" dirty="0" err="1">
                <a:latin typeface="+mj-lt"/>
              </a:rPr>
              <a:t>Reidman</a:t>
            </a:r>
            <a:r>
              <a:rPr lang="en-US" sz="2800" dirty="0">
                <a:latin typeface="+mj-lt"/>
              </a:rPr>
              <a:t> CWG. Eclampsia in the United Kingdom.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i="1" dirty="0">
                <a:latin typeface="+mj-lt"/>
              </a:rPr>
              <a:t>BMJ 1994; 309 </a:t>
            </a:r>
            <a:r>
              <a:rPr lang="en-US" sz="2800" i="1" dirty="0" err="1">
                <a:latin typeface="+mj-lt"/>
              </a:rPr>
              <a:t>doi</a:t>
            </a:r>
            <a:r>
              <a:rPr lang="en-US" sz="2800" i="1" dirty="0">
                <a:latin typeface="+mj-lt"/>
              </a:rPr>
              <a:t>: http://dx.doi.org/10.1136/bmj.309.6966.1395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Nigeria</a:t>
            </a:r>
          </a:p>
        </p:txBody>
      </p:sp>
      <p:pic>
        <p:nvPicPr>
          <p:cNvPr id="20486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884" y="2223398"/>
            <a:ext cx="3681116" cy="44822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Introduction</a:t>
            </a:r>
          </a:p>
          <a:p>
            <a:pPr eaLnBrk="1" hangingPunct="1"/>
            <a:r>
              <a:rPr lang="en-US"/>
              <a:t>Impact of PE/E to maternal and perinatal  morbidity and mortality in LMICS</a:t>
            </a:r>
          </a:p>
          <a:p>
            <a:pPr eaLnBrk="1" hangingPunct="1"/>
            <a:r>
              <a:rPr lang="en-US"/>
              <a:t>Comparison of PE/E presentations</a:t>
            </a:r>
          </a:p>
          <a:p>
            <a:pPr eaLnBrk="1" hangingPunct="1"/>
            <a:r>
              <a:rPr lang="en-US"/>
              <a:t>Mitigating the impact of PE/E</a:t>
            </a:r>
          </a:p>
          <a:p>
            <a:pPr eaLnBrk="1" hangingPunct="1"/>
            <a:r>
              <a:rPr lang="en-US"/>
              <a:t>Way forward</a:t>
            </a:r>
          </a:p>
          <a:p>
            <a:pPr eaLnBrk="1" hangingPunct="1"/>
            <a:r>
              <a:rPr lang="en-US"/>
              <a:t>Conclusion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Comparison of eclampsia in different countries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0678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5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Abuja, Nigeria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969">
                <a:tc>
                  <a:txBody>
                    <a:bodyPr/>
                    <a:lstStyle/>
                    <a:p>
                      <a:r>
                        <a:rPr lang="en-US" sz="1800" dirty="0"/>
                        <a:t>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383/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774436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(0.05%)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257/22945 (1.1%)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969">
                <a:tc>
                  <a:txBody>
                    <a:bodyPr/>
                    <a:lstStyle/>
                    <a:p>
                      <a:r>
                        <a:rPr lang="en-US" sz="1800" dirty="0"/>
                        <a:t> Not attended 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52">
                <a:tc>
                  <a:txBody>
                    <a:bodyPr/>
                    <a:lstStyle/>
                    <a:p>
                      <a:r>
                        <a:rPr lang="en-US" sz="1800" dirty="0"/>
                        <a:t>Occurrence</a:t>
                      </a:r>
                      <a:r>
                        <a:rPr lang="en-US" sz="1800" baseline="0" dirty="0"/>
                        <a:t> of first fit at home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755">
                <a:tc>
                  <a:txBody>
                    <a:bodyPr/>
                    <a:lstStyle/>
                    <a:p>
                      <a:r>
                        <a:rPr lang="en-US" sz="1800" dirty="0"/>
                        <a:t>Commonest eclampsia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Postpartum 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Antepartum  67.6%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552">
                <a:tc>
                  <a:txBody>
                    <a:bodyPr/>
                    <a:lstStyle/>
                    <a:p>
                      <a:r>
                        <a:rPr lang="en-US" sz="1800" dirty="0"/>
                        <a:t>Maternal death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  (1.8%)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 (4.6%)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552">
                <a:tc>
                  <a:txBody>
                    <a:bodyPr/>
                    <a:lstStyle/>
                    <a:p>
                      <a:r>
                        <a:rPr lang="en-US" sz="1800" dirty="0"/>
                        <a:t>Still births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 (2.3%)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28 (10.8%)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Eclampsia in the US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4038600" cy="4973638"/>
          </a:xfrm>
        </p:spPr>
      </p:pic>
      <p:sp>
        <p:nvSpPr>
          <p:cNvPr id="2253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1,590,563 with 2955 (0.19%) eclampsia. Of these, 53.5% were intrapartum 45.8% postpartum. Women with readmissions for eclampsia were older, delivered earlier and more likely to have a cesarean delivery or multiple gestation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PE/E: developed countries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Decline of eclampsia </a:t>
            </a:r>
          </a:p>
          <a:p>
            <a:pPr eaLnBrk="1" hangingPunct="1"/>
            <a:r>
              <a:rPr lang="en-US"/>
              <a:t>Transport</a:t>
            </a:r>
          </a:p>
          <a:p>
            <a:pPr eaLnBrk="1" hangingPunct="1"/>
            <a:r>
              <a:rPr lang="en-US"/>
              <a:t>ICU care</a:t>
            </a:r>
          </a:p>
          <a:p>
            <a:pPr eaLnBrk="1" hangingPunct="1"/>
            <a:r>
              <a:rPr lang="en-US"/>
              <a:t>Availability of drugs</a:t>
            </a:r>
          </a:p>
          <a:p>
            <a:pPr eaLnBrk="1" hangingPunct="1"/>
            <a:r>
              <a:rPr lang="en-US"/>
              <a:t>Staffing</a:t>
            </a:r>
          </a:p>
          <a:p>
            <a:pPr eaLnBrk="1" hangingPunct="1"/>
            <a:r>
              <a:rPr lang="en-US"/>
              <a:t>Eclampsia is reportable</a:t>
            </a:r>
          </a:p>
          <a:p>
            <a:pPr eaLnBrk="1" hangingPunct="1"/>
            <a:r>
              <a:rPr lang="en-US"/>
              <a:t>Prevention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PE/E: LMIC countries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Quality and availability of ANC</a:t>
            </a:r>
          </a:p>
          <a:p>
            <a:pPr eaLnBrk="1" hangingPunct="1"/>
            <a:r>
              <a:rPr lang="en-US"/>
              <a:t>Poverty </a:t>
            </a:r>
          </a:p>
          <a:p>
            <a:pPr eaLnBrk="1" hangingPunct="1"/>
            <a:r>
              <a:rPr lang="en-US"/>
              <a:t>Illiteracy</a:t>
            </a:r>
          </a:p>
          <a:p>
            <a:pPr eaLnBrk="1" hangingPunct="1"/>
            <a:r>
              <a:rPr lang="en-US"/>
              <a:t>Transport</a:t>
            </a:r>
          </a:p>
          <a:p>
            <a:pPr eaLnBrk="1" hangingPunct="1"/>
            <a:r>
              <a:rPr lang="en-US"/>
              <a:t>Shortage of human resource for health</a:t>
            </a:r>
          </a:p>
          <a:p>
            <a:pPr eaLnBrk="1" hangingPunct="1"/>
            <a:r>
              <a:rPr lang="en-US"/>
              <a:t>Availability of drugs </a:t>
            </a:r>
          </a:p>
          <a:p>
            <a:pPr eaLnBrk="1" hangingPunct="1"/>
            <a:r>
              <a:rPr lang="en-US"/>
              <a:t>Myths and misconceptions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Myths and misconceptions on eclampsia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/>
              <a:t>29.6% and 6.0% claimed that it is best managed through spiritual means/seeking for divine intervention or through a combination of hospital care and divine intervention/spiritual</a:t>
            </a:r>
          </a:p>
          <a:p>
            <a:r>
              <a:rPr lang="en-US" sz="2800"/>
              <a:t>it is inflicted upon the clients by evil spirits (18.8%)</a:t>
            </a:r>
          </a:p>
          <a:p>
            <a:r>
              <a:rPr lang="en-US" sz="2800"/>
              <a:t>Witchcraft</a:t>
            </a:r>
          </a:p>
          <a:p>
            <a:r>
              <a:rPr lang="en-US" sz="2800"/>
              <a:t>Evil spirit</a:t>
            </a:r>
          </a:p>
          <a:p>
            <a:r>
              <a:rPr lang="en-US" sz="2800"/>
              <a:t>Magic from co-wife etc</a:t>
            </a:r>
          </a:p>
        </p:txBody>
      </p:sp>
      <p:sp>
        <p:nvSpPr>
          <p:cNvPr id="2560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733800"/>
            <a:ext cx="2133600" cy="2984500"/>
          </a:xfrm>
        </p:spPr>
        <p:txBody>
          <a:bodyPr/>
          <a:lstStyle/>
          <a:p>
            <a:endParaRPr lang="en-US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4496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0" y="0"/>
          <a:ext cx="9144000" cy="569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7347">
                <a:tc>
                  <a:txBody>
                    <a:bodyPr/>
                    <a:lstStyle/>
                    <a:p>
                      <a:r>
                        <a:rPr lang="en-US" sz="1800" dirty="0"/>
                        <a:t>STATE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ANC by skilled Provider </a:t>
                      </a:r>
                      <a:r>
                        <a:rPr lang="en-US" sz="1800" dirty="0"/>
                        <a:t>% *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BP measured</a:t>
                      </a:r>
                      <a:r>
                        <a:rPr lang="en-US" sz="1800" baseline="0" dirty="0"/>
                        <a:t> at ANC%*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% PHCs with  functional basic equipment***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Delivery</a:t>
                      </a:r>
                      <a:r>
                        <a:rPr lang="en-US" sz="1800" baseline="0" dirty="0"/>
                        <a:t> in a health facility %*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 delivery assisted by a skilled</a:t>
                      </a:r>
                      <a:r>
                        <a:rPr lang="en-US" sz="1800" baseline="0" dirty="0"/>
                        <a:t> birth attendant</a:t>
                      </a:r>
                      <a:r>
                        <a:rPr lang="en-US" sz="1800" dirty="0"/>
                        <a:t>**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Jigawa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78.6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95.6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47.1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20.1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22.2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Yobe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65.3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90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29.8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16.2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47.5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Kano</a:t>
                      </a:r>
                    </a:p>
                    <a:p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64.3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89.2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19.2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27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r>
                        <a:rPr lang="en-US" sz="1800" dirty="0"/>
                        <a:t>Cross Rivers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79.5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79.3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13.1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52.6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55.2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r>
                        <a:rPr lang="en-US" sz="1800" dirty="0" err="1"/>
                        <a:t>Anambra</a:t>
                      </a:r>
                      <a:endParaRPr lang="en-US" sz="1800" dirty="0"/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93.3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97.3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32.2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90.4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95.9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47">
                <a:tc>
                  <a:txBody>
                    <a:bodyPr/>
                    <a:lstStyle/>
                    <a:p>
                      <a:r>
                        <a:rPr lang="en-US" sz="1800" dirty="0"/>
                        <a:t>FCT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96.5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49.4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63.2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63.2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49">
                <a:tc>
                  <a:txBody>
                    <a:bodyPr/>
                    <a:lstStyle/>
                    <a:p>
                      <a:r>
                        <a:rPr lang="en-US" sz="1800" dirty="0"/>
                        <a:t>Oyo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85.4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98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21.9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</a:t>
                      </a:r>
                    </a:p>
                  </a:txBody>
                  <a:tcPr marL="81280" marR="8128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82.4</a:t>
                      </a:r>
                    </a:p>
                  </a:txBody>
                  <a:tcPr marL="81280" marR="81280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638800"/>
            <a:ext cx="8534400" cy="5334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Source:  </a:t>
            </a:r>
          </a:p>
          <a:p>
            <a:r>
              <a:rPr lang="en-US"/>
              <a:t>*NDHS 2018, ** MICS Survey 2021, *** National Health Facility Survey 2016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00200" y="5715000"/>
            <a:ext cx="5486400" cy="609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0" y="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Text Placeholder 4"/>
          <p:cNvSpPr>
            <a:spLocks noGrp="1"/>
          </p:cNvSpPr>
          <p:nvPr>
            <p:ph type="body" sz="half" idx="2"/>
          </p:nvPr>
        </p:nvSpPr>
        <p:spPr>
          <a:xfrm>
            <a:off x="1676400" y="6172200"/>
            <a:ext cx="5486400" cy="500063"/>
          </a:xfrm>
        </p:spPr>
        <p:txBody>
          <a:bodyPr/>
          <a:lstStyle/>
          <a:p>
            <a:r>
              <a:rPr lang="en-US"/>
              <a:t>Source: National Health Facility Survey 2016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228600" y="304800"/>
          <a:ext cx="89154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Source: National Health facility survey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457200"/>
          </a:xfrm>
        </p:spPr>
        <p:txBody>
          <a:bodyPr/>
          <a:lstStyle/>
          <a:p>
            <a:r>
              <a:rPr lang="en-US"/>
              <a:t>Source: National Health Facility Survey 2016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Is there a way forward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YES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 In the fifth century, Hippocrates noted that headaches, convulsions, and drowsiness were ominous signs associated with pregnancy.</a:t>
            </a:r>
          </a:p>
          <a:p>
            <a:pPr eaLnBrk="1" hangingPunct="1"/>
            <a:r>
              <a:rPr lang="en-US"/>
              <a:t> In 1619, Varandaeus coined the term </a:t>
            </a:r>
            <a:r>
              <a:rPr lang="en-US" i="1"/>
              <a:t>eclampsia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interventions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Nutrition for the girl child</a:t>
            </a:r>
          </a:p>
          <a:p>
            <a:r>
              <a:rPr lang="en-US"/>
              <a:t>Education</a:t>
            </a:r>
          </a:p>
          <a:p>
            <a:r>
              <a:rPr lang="en-US"/>
              <a:t>Family planning</a:t>
            </a:r>
          </a:p>
          <a:p>
            <a:r>
              <a:rPr lang="en-US"/>
              <a:t>Attendance/ Early booking at ANC</a:t>
            </a:r>
          </a:p>
          <a:p>
            <a:r>
              <a:rPr lang="en-US"/>
              <a:t>Availability of funds</a:t>
            </a:r>
          </a:p>
          <a:p>
            <a:r>
              <a:rPr lang="en-US"/>
              <a:t>Transport during emergencies</a:t>
            </a:r>
          </a:p>
          <a:p>
            <a:r>
              <a:rPr lang="en-US"/>
              <a:t>Avoiding 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delays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PHC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Loading dose of MgSO4 at PHC</a:t>
            </a:r>
          </a:p>
          <a:p>
            <a:r>
              <a:rPr lang="en-US"/>
              <a:t>Simplifies protocols</a:t>
            </a:r>
          </a:p>
          <a:p>
            <a:r>
              <a:rPr lang="en-US"/>
              <a:t>Salisu and Okusanya et al have demonstrated administration the feasibility of administration of loading dose at PHC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5450"/>
            <a:ext cx="31242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Ways to improve PE/E management: Facility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Qualitative antenatal care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Delays: Transport, referral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Loading dose of MgSO4 at PHCs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Training on MgSO4/ Fluid Management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Eliminate stock out syndrome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High dependency units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? Task shifting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Community Health Education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Prevention of PE/E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of PE/ 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Low-dose aspirin (81 mg/d)  recommended in women at high risk of preeclampsia and should be initiated between 12 weeks and 28 weeks of gestation (optimally before 16 weeks) and continued daily until delivery.</a:t>
            </a:r>
          </a:p>
          <a:p>
            <a:r>
              <a:rPr lang="en-US" dirty="0"/>
              <a:t>Calcium supplementation in low dietary </a:t>
            </a:r>
            <a:r>
              <a:rPr lang="en-US" dirty="0" err="1"/>
              <a:t>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A systematic review					recommends 						75mg/D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948473"/>
            <a:ext cx="3200400" cy="19288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Low-Dose Aspirin Use During Pregnan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226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81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prevention of PE in LIMC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booking for ANC</a:t>
            </a:r>
          </a:p>
          <a:p>
            <a:r>
              <a:rPr lang="en-US" dirty="0"/>
              <a:t>Lack of awareness</a:t>
            </a:r>
          </a:p>
          <a:p>
            <a:r>
              <a:rPr lang="en-US" dirty="0"/>
              <a:t>Availability of medications</a:t>
            </a:r>
          </a:p>
          <a:p>
            <a:r>
              <a:rPr lang="en-US" dirty="0"/>
              <a:t>Universal aspirin?</a:t>
            </a:r>
          </a:p>
        </p:txBody>
      </p:sp>
    </p:spTree>
    <p:extLst>
      <p:ext uri="{BB962C8B-B14F-4D97-AF65-F5344CB8AC3E}">
        <p14:creationId xmlns:p14="http://schemas.microsoft.com/office/powerpoint/2010/main" val="2797658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research direction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Lots of attention on trace elements that have antioxidant activities</a:t>
            </a:r>
          </a:p>
          <a:p>
            <a:r>
              <a:rPr lang="en-US"/>
              <a:t>May explain why PE/E is common in LMICs</a:t>
            </a:r>
          </a:p>
          <a:p>
            <a:r>
              <a:rPr lang="en-US"/>
              <a:t>This includes calcium, magnesium etc</a:t>
            </a:r>
          </a:p>
          <a:p>
            <a:r>
              <a:rPr lang="en-US"/>
              <a:t>A lot of attention focused on selenium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Selenium and PE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Oxidative stress within the placenta one of the possible explanations for PE</a:t>
            </a:r>
          </a:p>
          <a:p>
            <a:r>
              <a:rPr lang="en-US"/>
              <a:t>Selenium is necessary for endogenous production of antioxidants</a:t>
            </a:r>
          </a:p>
          <a:p>
            <a:r>
              <a:rPr lang="en-US"/>
              <a:t>Significant serum reduction of selenium is associated with PE and other cardiovascular diseases</a:t>
            </a:r>
          </a:p>
          <a:p>
            <a:r>
              <a:rPr lang="en-US"/>
              <a:t>Its supplementation is associated with reduction in PE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Conclusion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High income countries seeing less PE/E</a:t>
            </a:r>
          </a:p>
          <a:p>
            <a:pPr eaLnBrk="1" hangingPunct="1"/>
            <a:r>
              <a:rPr lang="en-US"/>
              <a:t>We need to educate our community and offer qualitative ANC</a:t>
            </a:r>
          </a:p>
          <a:p>
            <a:pPr eaLnBrk="1" hangingPunct="1"/>
            <a:r>
              <a:rPr lang="en-US"/>
              <a:t>We should manage eclamptics using available evidence based clinical practice</a:t>
            </a:r>
          </a:p>
          <a:p>
            <a:pPr eaLnBrk="1" hangingPunct="1"/>
            <a:r>
              <a:rPr lang="en-US"/>
              <a:t>Prevention and health education is key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Eclampsia is defined as new onset of generalised tonic clonic seizure activity and/or unexplained coma during pregnancy or postpartum in a woman with signs or symptoms of preeclampsia.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Preeclampsia is defined as new onset rise in blood pressure recorded in the second half of pregnancy with or without proteinuria and coexisting systemic abnormalities. </a:t>
            </a:r>
          </a:p>
          <a:p>
            <a:pPr eaLnBrk="1" hangingPunct="1"/>
            <a:endParaRPr lang="en-US" dirty="0"/>
          </a:p>
        </p:txBody>
      </p:sp>
      <p:sp>
        <p:nvSpPr>
          <p:cNvPr id="2" name="AutoShape 5" descr="Midwife Marley - Pre-eclampsia is a condition that occurs in pregnancy  causing high blood pressure and other potential complications as a result.  It is caused by the placenta and the only kn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Other than early detection of preeclampsia, no reliable test or symptom complex predicts the development of eclampsia</a:t>
            </a:r>
          </a:p>
          <a:p>
            <a:pPr eaLnBrk="1" hangingPunct="1"/>
            <a:r>
              <a:rPr lang="en-US"/>
              <a:t>ANC is paramount for early detection</a:t>
            </a:r>
          </a:p>
          <a:p>
            <a:pPr eaLnBrk="1" hangingPunct="1"/>
            <a:r>
              <a:rPr lang="en-US"/>
              <a:t>Main treatment revolves around delivering the baby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PE</a:t>
            </a:r>
          </a:p>
        </p:txBody>
      </p:sp>
      <p:pic>
        <p:nvPicPr>
          <p:cNvPr id="8195" name="Content Placeholder 7" descr="spyg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49027"/>
            <a:ext cx="3197225" cy="3742633"/>
          </a:xfrm>
        </p:spPr>
      </p:pic>
      <p:pic>
        <p:nvPicPr>
          <p:cNvPr id="8196" name="Content Placeholder 6" descr="urinalysi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952796"/>
            <a:ext cx="3197225" cy="21350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LMIC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Defined by the World Bank as lower middle income economies- those with a GNI per capita between $1,036-$12,535.00.</a:t>
            </a:r>
          </a:p>
          <a:p>
            <a:r>
              <a:rPr lang="en-US"/>
              <a:t>Have low or middle income </a:t>
            </a:r>
          </a:p>
          <a:p>
            <a:r>
              <a:rPr lang="en-US"/>
              <a:t>Home to 75% of world population</a:t>
            </a:r>
          </a:p>
          <a:p>
            <a:r>
              <a:rPr lang="en-US"/>
              <a:t>62% of the World’s poor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Countries:</a:t>
            </a:r>
          </a:p>
          <a:p>
            <a:r>
              <a:rPr lang="en-US"/>
              <a:t>Afghanistan</a:t>
            </a:r>
          </a:p>
          <a:p>
            <a:r>
              <a:rPr lang="en-US"/>
              <a:t>Bangaladesh</a:t>
            </a:r>
          </a:p>
          <a:p>
            <a:r>
              <a:rPr lang="en-US"/>
              <a:t>Bhutan</a:t>
            </a:r>
          </a:p>
          <a:p>
            <a:r>
              <a:rPr lang="en-US"/>
              <a:t>Chad</a:t>
            </a:r>
          </a:p>
          <a:p>
            <a:r>
              <a:rPr lang="en-US"/>
              <a:t>Nigeria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Eclampsia and maternal/fetal morbidity and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With the greatest morbidity and mortality, preeclampsia affects 5% to 7% of all pregnant women but is responsible for over 70 000 maternal deaths and 500 000 fetal deaths worldwide every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Rana</a:t>
            </a:r>
            <a:r>
              <a:rPr lang="en-US" sz="2800" dirty="0"/>
              <a:t> S. Preeclampsia: Pathophysiology, Challenges, and Perspectives. Circulation Research 2019; 124(7): 2-5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2209</TotalTime>
  <Words>1370</Words>
  <Application>Microsoft Office PowerPoint</Application>
  <PresentationFormat>On-screen Show (4:3)</PresentationFormat>
  <Paragraphs>298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Wisp</vt:lpstr>
      <vt:lpstr>Pre Eclampsia and Eclampsia (PE/E): Mitigating the impact on maternal and perinatal health in LMICS</vt:lpstr>
      <vt:lpstr>Outline</vt:lpstr>
      <vt:lpstr>Introduction</vt:lpstr>
      <vt:lpstr>Introduction</vt:lpstr>
      <vt:lpstr>Introduction</vt:lpstr>
      <vt:lpstr>Introduction</vt:lpstr>
      <vt:lpstr>Diagnosis of PE</vt:lpstr>
      <vt:lpstr>LMIC</vt:lpstr>
      <vt:lpstr>Eclampsia and maternal/fetal morbidity and mortality</vt:lpstr>
      <vt:lpstr>Eclampsia and maternal/fetal morbidity and mortality</vt:lpstr>
      <vt:lpstr>Eclampsia and maternal/fetal morbidity and mortality</vt:lpstr>
      <vt:lpstr>Eclampsia and maternal/fetal morbidity and mortality</vt:lpstr>
      <vt:lpstr>Eclampsia and maternal/fetal morbidity and mortality</vt:lpstr>
      <vt:lpstr>Eclampsia and maternal mortality in Nigeria</vt:lpstr>
      <vt:lpstr>Eclampsia and maternal mortality in Nigeria</vt:lpstr>
      <vt:lpstr>Control and prevention of eclamptic fits </vt:lpstr>
      <vt:lpstr>Aptly demonstrated in Kano</vt:lpstr>
      <vt:lpstr>Issues related to MgSO4</vt:lpstr>
      <vt:lpstr>Comparison of Eclampsia: Developed Vs Developing Countries</vt:lpstr>
      <vt:lpstr>Comparison of eclampsia in different countries</vt:lpstr>
      <vt:lpstr>Eclampsia in the US</vt:lpstr>
      <vt:lpstr>PE/E: developed countries</vt:lpstr>
      <vt:lpstr>PE/E: LMIC countries</vt:lpstr>
      <vt:lpstr>Myths and misconceptions on eclampsia</vt:lpstr>
      <vt:lpstr>PowerPoint Presentation</vt:lpstr>
      <vt:lpstr>PowerPoint Presentation</vt:lpstr>
      <vt:lpstr>Diagnostic accuracy</vt:lpstr>
      <vt:lpstr>PowerPoint Presentation</vt:lpstr>
      <vt:lpstr>Is there a way forward ?</vt:lpstr>
      <vt:lpstr>Community interventions</vt:lpstr>
      <vt:lpstr>PHC</vt:lpstr>
      <vt:lpstr>Ways to improve PE/E management: Facility level</vt:lpstr>
      <vt:lpstr>Prevention of PE/ E</vt:lpstr>
      <vt:lpstr>PowerPoint Presentation</vt:lpstr>
      <vt:lpstr>Challenges with prevention of PE in LIMC</vt:lpstr>
      <vt:lpstr>Further research direction</vt:lpstr>
      <vt:lpstr>Selenium and PE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Eclampsia; A killer disease: Is there light at the end of the tunnel</dc:title>
  <dc:creator>Dr Jamil Tukur</dc:creator>
  <cp:lastModifiedBy>GO A</cp:lastModifiedBy>
  <cp:revision>82</cp:revision>
  <dcterms:created xsi:type="dcterms:W3CDTF">2016-11-02T20:54:21Z</dcterms:created>
  <dcterms:modified xsi:type="dcterms:W3CDTF">2023-07-13T04:52:41Z</dcterms:modified>
</cp:coreProperties>
</file>