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2" r:id="rId2"/>
  </p:sldMasterIdLst>
  <p:notesMasterIdLst>
    <p:notesMasterId r:id="rId26"/>
  </p:notesMasterIdLst>
  <p:sldIdLst>
    <p:sldId id="1082" r:id="rId3"/>
    <p:sldId id="276" r:id="rId4"/>
    <p:sldId id="277" r:id="rId5"/>
    <p:sldId id="257" r:id="rId6"/>
    <p:sldId id="345" r:id="rId7"/>
    <p:sldId id="278" r:id="rId8"/>
    <p:sldId id="308" r:id="rId9"/>
    <p:sldId id="1081" r:id="rId10"/>
    <p:sldId id="1078" r:id="rId11"/>
    <p:sldId id="270" r:id="rId12"/>
    <p:sldId id="271" r:id="rId13"/>
    <p:sldId id="272" r:id="rId14"/>
    <p:sldId id="268" r:id="rId15"/>
    <p:sldId id="274" r:id="rId16"/>
    <p:sldId id="1079" r:id="rId17"/>
    <p:sldId id="1068" r:id="rId18"/>
    <p:sldId id="1070" r:id="rId19"/>
    <p:sldId id="1072" r:id="rId20"/>
    <p:sldId id="1073" r:id="rId21"/>
    <p:sldId id="1074" r:id="rId22"/>
    <p:sldId id="1075" r:id="rId23"/>
    <p:sldId id="1076" r:id="rId24"/>
    <p:sldId id="1077" r:id="rId25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12" d="100"/>
          <a:sy n="112" d="100"/>
        </p:scale>
        <p:origin x="-7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9B757-B93C-4EFF-BE50-D2BC3902C6F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46435B-9B10-4E67-9A87-5B1FFEFD2B93}">
      <dgm:prSet/>
      <dgm:spPr/>
      <dgm:t>
        <a:bodyPr/>
        <a:lstStyle/>
        <a:p>
          <a:r>
            <a:rPr lang="en-US" dirty="0"/>
            <a:t>Proactively searching for means to actualize evidenced-based interventions (EBIs) in our routine practice </a:t>
          </a:r>
        </a:p>
      </dgm:t>
    </dgm:pt>
    <dgm:pt modelId="{7CE82D19-F4AE-44DC-BAE4-9703BBFA6F9B}" type="parTrans" cxnId="{269AFE8C-C910-4F0E-91F8-4051938072B8}">
      <dgm:prSet/>
      <dgm:spPr/>
      <dgm:t>
        <a:bodyPr/>
        <a:lstStyle/>
        <a:p>
          <a:endParaRPr lang="en-US"/>
        </a:p>
      </dgm:t>
    </dgm:pt>
    <dgm:pt modelId="{493507C7-63DD-4137-AAE2-61683F9BC10C}" type="sibTrans" cxnId="{269AFE8C-C910-4F0E-91F8-4051938072B8}">
      <dgm:prSet/>
      <dgm:spPr/>
      <dgm:t>
        <a:bodyPr/>
        <a:lstStyle/>
        <a:p>
          <a:endParaRPr lang="en-US"/>
        </a:p>
      </dgm:t>
    </dgm:pt>
    <dgm:pt modelId="{E1080B47-80C8-41B4-A449-4608D060DE61}">
      <dgm:prSet/>
      <dgm:spPr/>
      <dgm:t>
        <a:bodyPr/>
        <a:lstStyle/>
        <a:p>
          <a:r>
            <a:rPr lang="en-US"/>
            <a:t>Move from traditional research to translational/ knowledge transfer/ dissemination research/ scaling up research (2)</a:t>
          </a:r>
        </a:p>
      </dgm:t>
    </dgm:pt>
    <dgm:pt modelId="{5723B6BC-4E70-4EC3-A33B-C7B1F1A2291F}" type="parTrans" cxnId="{BD7ACDC7-841E-4F54-AE6F-6054BEFFB23C}">
      <dgm:prSet/>
      <dgm:spPr/>
      <dgm:t>
        <a:bodyPr/>
        <a:lstStyle/>
        <a:p>
          <a:endParaRPr lang="en-US"/>
        </a:p>
      </dgm:t>
    </dgm:pt>
    <dgm:pt modelId="{ED2108E7-3BD5-49A5-A54C-D8DEB7F5D56F}" type="sibTrans" cxnId="{BD7ACDC7-841E-4F54-AE6F-6054BEFFB23C}">
      <dgm:prSet/>
      <dgm:spPr/>
      <dgm:t>
        <a:bodyPr/>
        <a:lstStyle/>
        <a:p>
          <a:endParaRPr lang="en-US"/>
        </a:p>
      </dgm:t>
    </dgm:pt>
    <dgm:pt modelId="{F633DC19-BF42-46A8-9A17-858A628989E7}">
      <dgm:prSet/>
      <dgm:spPr/>
      <dgm:t>
        <a:bodyPr/>
        <a:lstStyle/>
        <a:p>
          <a:r>
            <a:rPr lang="en-US"/>
            <a:t>To translate research findings on EBIs into routine practice </a:t>
          </a:r>
        </a:p>
      </dgm:t>
    </dgm:pt>
    <dgm:pt modelId="{0D5AA7E2-3A02-4F2F-AF48-DAC39A6EC461}" type="parTrans" cxnId="{B9D4D9DC-6980-49D3-B509-E9FAD5C32CF2}">
      <dgm:prSet/>
      <dgm:spPr/>
      <dgm:t>
        <a:bodyPr/>
        <a:lstStyle/>
        <a:p>
          <a:endParaRPr lang="en-US"/>
        </a:p>
      </dgm:t>
    </dgm:pt>
    <dgm:pt modelId="{F20C4BB3-3652-49BF-82C1-84E689C13EAB}" type="sibTrans" cxnId="{B9D4D9DC-6980-49D3-B509-E9FAD5C32CF2}">
      <dgm:prSet/>
      <dgm:spPr/>
      <dgm:t>
        <a:bodyPr/>
        <a:lstStyle/>
        <a:p>
          <a:endParaRPr lang="en-US"/>
        </a:p>
      </dgm:t>
    </dgm:pt>
    <dgm:pt modelId="{0BA82610-C039-43B2-9F25-93F7F76D9549}">
      <dgm:prSet/>
      <dgm:spPr/>
      <dgm:t>
        <a:bodyPr/>
        <a:lstStyle/>
        <a:p>
          <a:r>
            <a:rPr lang="en-US"/>
            <a:t>Otherwise called Implementation science  </a:t>
          </a:r>
        </a:p>
      </dgm:t>
    </dgm:pt>
    <dgm:pt modelId="{EA8297AC-944C-4B99-B914-D361947FD99A}" type="parTrans" cxnId="{89972AB2-A00C-4A0A-8523-F90D73FE83EC}">
      <dgm:prSet/>
      <dgm:spPr/>
      <dgm:t>
        <a:bodyPr/>
        <a:lstStyle/>
        <a:p>
          <a:endParaRPr lang="en-US"/>
        </a:p>
      </dgm:t>
    </dgm:pt>
    <dgm:pt modelId="{089F167F-A2E4-46D3-9B27-ED6E806103E9}" type="sibTrans" cxnId="{89972AB2-A00C-4A0A-8523-F90D73FE83EC}">
      <dgm:prSet/>
      <dgm:spPr/>
      <dgm:t>
        <a:bodyPr/>
        <a:lstStyle/>
        <a:p>
          <a:endParaRPr lang="en-US"/>
        </a:p>
      </dgm:t>
    </dgm:pt>
    <dgm:pt modelId="{2FC3F122-2635-5448-BE9A-2352082A9AD5}" type="pres">
      <dgm:prSet presAssocID="{30B9B757-B93C-4EFF-BE50-D2BC3902C6F2}" presName="vert0" presStyleCnt="0">
        <dgm:presLayoutVars>
          <dgm:dir/>
          <dgm:animOne val="branch"/>
          <dgm:animLvl val="lvl"/>
        </dgm:presLayoutVars>
      </dgm:prSet>
      <dgm:spPr/>
    </dgm:pt>
    <dgm:pt modelId="{A1244FD7-74AA-AE4B-ACC5-59187EE735DF}" type="pres">
      <dgm:prSet presAssocID="{3446435B-9B10-4E67-9A87-5B1FFEFD2B93}" presName="thickLine" presStyleLbl="alignNode1" presStyleIdx="0" presStyleCnt="4"/>
      <dgm:spPr/>
    </dgm:pt>
    <dgm:pt modelId="{BC955AEE-55A4-5D49-8655-09E4E8170D59}" type="pres">
      <dgm:prSet presAssocID="{3446435B-9B10-4E67-9A87-5B1FFEFD2B93}" presName="horz1" presStyleCnt="0"/>
      <dgm:spPr/>
    </dgm:pt>
    <dgm:pt modelId="{B40295D1-03C3-114A-AF41-0AC786598D4E}" type="pres">
      <dgm:prSet presAssocID="{3446435B-9B10-4E67-9A87-5B1FFEFD2B93}" presName="tx1" presStyleLbl="revTx" presStyleIdx="0" presStyleCnt="4"/>
      <dgm:spPr/>
    </dgm:pt>
    <dgm:pt modelId="{DD074B06-F71B-614D-8F2E-21951882590F}" type="pres">
      <dgm:prSet presAssocID="{3446435B-9B10-4E67-9A87-5B1FFEFD2B93}" presName="vert1" presStyleCnt="0"/>
      <dgm:spPr/>
    </dgm:pt>
    <dgm:pt modelId="{9046CD8C-F79D-9A44-BEBE-30EB83A4BFD6}" type="pres">
      <dgm:prSet presAssocID="{E1080B47-80C8-41B4-A449-4608D060DE61}" presName="thickLine" presStyleLbl="alignNode1" presStyleIdx="1" presStyleCnt="4"/>
      <dgm:spPr/>
    </dgm:pt>
    <dgm:pt modelId="{C5C3121C-76C4-714D-9B5E-31D5584E7113}" type="pres">
      <dgm:prSet presAssocID="{E1080B47-80C8-41B4-A449-4608D060DE61}" presName="horz1" presStyleCnt="0"/>
      <dgm:spPr/>
    </dgm:pt>
    <dgm:pt modelId="{709EAD83-6040-C243-9F3C-95FB48DD8475}" type="pres">
      <dgm:prSet presAssocID="{E1080B47-80C8-41B4-A449-4608D060DE61}" presName="tx1" presStyleLbl="revTx" presStyleIdx="1" presStyleCnt="4"/>
      <dgm:spPr/>
    </dgm:pt>
    <dgm:pt modelId="{1FEABDF1-DC93-4C49-B16F-5C08DDC35BD9}" type="pres">
      <dgm:prSet presAssocID="{E1080B47-80C8-41B4-A449-4608D060DE61}" presName="vert1" presStyleCnt="0"/>
      <dgm:spPr/>
    </dgm:pt>
    <dgm:pt modelId="{A9F43850-44D0-3A49-AC24-8C4A8930BEAA}" type="pres">
      <dgm:prSet presAssocID="{F633DC19-BF42-46A8-9A17-858A628989E7}" presName="thickLine" presStyleLbl="alignNode1" presStyleIdx="2" presStyleCnt="4"/>
      <dgm:spPr/>
    </dgm:pt>
    <dgm:pt modelId="{1EAC4AD5-0D57-7D42-B547-23EFFA71755B}" type="pres">
      <dgm:prSet presAssocID="{F633DC19-BF42-46A8-9A17-858A628989E7}" presName="horz1" presStyleCnt="0"/>
      <dgm:spPr/>
    </dgm:pt>
    <dgm:pt modelId="{ABAB616A-AA06-F94E-803A-C98C18047122}" type="pres">
      <dgm:prSet presAssocID="{F633DC19-BF42-46A8-9A17-858A628989E7}" presName="tx1" presStyleLbl="revTx" presStyleIdx="2" presStyleCnt="4"/>
      <dgm:spPr/>
    </dgm:pt>
    <dgm:pt modelId="{BB13F362-4BF8-7A45-B9AD-887BA33C0131}" type="pres">
      <dgm:prSet presAssocID="{F633DC19-BF42-46A8-9A17-858A628989E7}" presName="vert1" presStyleCnt="0"/>
      <dgm:spPr/>
    </dgm:pt>
    <dgm:pt modelId="{3A004E87-63C3-F742-BDCA-00E9CF0FB061}" type="pres">
      <dgm:prSet presAssocID="{0BA82610-C039-43B2-9F25-93F7F76D9549}" presName="thickLine" presStyleLbl="alignNode1" presStyleIdx="3" presStyleCnt="4"/>
      <dgm:spPr/>
    </dgm:pt>
    <dgm:pt modelId="{39A12699-458A-8B46-A304-9DCD8F99EE2A}" type="pres">
      <dgm:prSet presAssocID="{0BA82610-C039-43B2-9F25-93F7F76D9549}" presName="horz1" presStyleCnt="0"/>
      <dgm:spPr/>
    </dgm:pt>
    <dgm:pt modelId="{CC822F81-ABC8-024D-9FEF-74A4B5FA7AF5}" type="pres">
      <dgm:prSet presAssocID="{0BA82610-C039-43B2-9F25-93F7F76D9549}" presName="tx1" presStyleLbl="revTx" presStyleIdx="3" presStyleCnt="4"/>
      <dgm:spPr/>
    </dgm:pt>
    <dgm:pt modelId="{B2B32790-4CD9-C345-9C7B-FEE04419621E}" type="pres">
      <dgm:prSet presAssocID="{0BA82610-C039-43B2-9F25-93F7F76D9549}" presName="vert1" presStyleCnt="0"/>
      <dgm:spPr/>
    </dgm:pt>
  </dgm:ptLst>
  <dgm:cxnLst>
    <dgm:cxn modelId="{E08EF475-DB54-3A43-A897-241F9FB8080B}" type="presOf" srcId="{30B9B757-B93C-4EFF-BE50-D2BC3902C6F2}" destId="{2FC3F122-2635-5448-BE9A-2352082A9AD5}" srcOrd="0" destOrd="0" presId="urn:microsoft.com/office/officeart/2008/layout/LinedList"/>
    <dgm:cxn modelId="{269AFE8C-C910-4F0E-91F8-4051938072B8}" srcId="{30B9B757-B93C-4EFF-BE50-D2BC3902C6F2}" destId="{3446435B-9B10-4E67-9A87-5B1FFEFD2B93}" srcOrd="0" destOrd="0" parTransId="{7CE82D19-F4AE-44DC-BAE4-9703BBFA6F9B}" sibTransId="{493507C7-63DD-4137-AAE2-61683F9BC10C}"/>
    <dgm:cxn modelId="{AAC3E892-A30E-9A42-B7FE-76BA21E72A2F}" type="presOf" srcId="{E1080B47-80C8-41B4-A449-4608D060DE61}" destId="{709EAD83-6040-C243-9F3C-95FB48DD8475}" srcOrd="0" destOrd="0" presId="urn:microsoft.com/office/officeart/2008/layout/LinedList"/>
    <dgm:cxn modelId="{8BC61C98-5F45-F749-90EA-1289D1B3855E}" type="presOf" srcId="{F633DC19-BF42-46A8-9A17-858A628989E7}" destId="{ABAB616A-AA06-F94E-803A-C98C18047122}" srcOrd="0" destOrd="0" presId="urn:microsoft.com/office/officeart/2008/layout/LinedList"/>
    <dgm:cxn modelId="{BF24059B-F65B-7A47-9D58-95F2F5F7CBDF}" type="presOf" srcId="{0BA82610-C039-43B2-9F25-93F7F76D9549}" destId="{CC822F81-ABC8-024D-9FEF-74A4B5FA7AF5}" srcOrd="0" destOrd="0" presId="urn:microsoft.com/office/officeart/2008/layout/LinedList"/>
    <dgm:cxn modelId="{89972AB2-A00C-4A0A-8523-F90D73FE83EC}" srcId="{30B9B757-B93C-4EFF-BE50-D2BC3902C6F2}" destId="{0BA82610-C039-43B2-9F25-93F7F76D9549}" srcOrd="3" destOrd="0" parTransId="{EA8297AC-944C-4B99-B914-D361947FD99A}" sibTransId="{089F167F-A2E4-46D3-9B27-ED6E806103E9}"/>
    <dgm:cxn modelId="{BD7ACDC7-841E-4F54-AE6F-6054BEFFB23C}" srcId="{30B9B757-B93C-4EFF-BE50-D2BC3902C6F2}" destId="{E1080B47-80C8-41B4-A449-4608D060DE61}" srcOrd="1" destOrd="0" parTransId="{5723B6BC-4E70-4EC3-A33B-C7B1F1A2291F}" sibTransId="{ED2108E7-3BD5-49A5-A54C-D8DEB7F5D56F}"/>
    <dgm:cxn modelId="{DE4B3ED9-C696-614E-9751-0FCAD2D07715}" type="presOf" srcId="{3446435B-9B10-4E67-9A87-5B1FFEFD2B93}" destId="{B40295D1-03C3-114A-AF41-0AC786598D4E}" srcOrd="0" destOrd="0" presId="urn:microsoft.com/office/officeart/2008/layout/LinedList"/>
    <dgm:cxn modelId="{B9D4D9DC-6980-49D3-B509-E9FAD5C32CF2}" srcId="{30B9B757-B93C-4EFF-BE50-D2BC3902C6F2}" destId="{F633DC19-BF42-46A8-9A17-858A628989E7}" srcOrd="2" destOrd="0" parTransId="{0D5AA7E2-3A02-4F2F-AF48-DAC39A6EC461}" sibTransId="{F20C4BB3-3652-49BF-82C1-84E689C13EAB}"/>
    <dgm:cxn modelId="{95367665-94CC-3E4F-8CAC-5689EBEA6468}" type="presParOf" srcId="{2FC3F122-2635-5448-BE9A-2352082A9AD5}" destId="{A1244FD7-74AA-AE4B-ACC5-59187EE735DF}" srcOrd="0" destOrd="0" presId="urn:microsoft.com/office/officeart/2008/layout/LinedList"/>
    <dgm:cxn modelId="{436EDDE0-B0A4-A741-BE09-3BBC70F5D382}" type="presParOf" srcId="{2FC3F122-2635-5448-BE9A-2352082A9AD5}" destId="{BC955AEE-55A4-5D49-8655-09E4E8170D59}" srcOrd="1" destOrd="0" presId="urn:microsoft.com/office/officeart/2008/layout/LinedList"/>
    <dgm:cxn modelId="{25AEABE1-5E70-5843-966B-2170311EAED2}" type="presParOf" srcId="{BC955AEE-55A4-5D49-8655-09E4E8170D59}" destId="{B40295D1-03C3-114A-AF41-0AC786598D4E}" srcOrd="0" destOrd="0" presId="urn:microsoft.com/office/officeart/2008/layout/LinedList"/>
    <dgm:cxn modelId="{9EF9806B-FEA7-B24D-BA11-B64D4DF3EDE5}" type="presParOf" srcId="{BC955AEE-55A4-5D49-8655-09E4E8170D59}" destId="{DD074B06-F71B-614D-8F2E-21951882590F}" srcOrd="1" destOrd="0" presId="urn:microsoft.com/office/officeart/2008/layout/LinedList"/>
    <dgm:cxn modelId="{06381B8C-57AC-9A44-98CA-3F96B8CA3837}" type="presParOf" srcId="{2FC3F122-2635-5448-BE9A-2352082A9AD5}" destId="{9046CD8C-F79D-9A44-BEBE-30EB83A4BFD6}" srcOrd="2" destOrd="0" presId="urn:microsoft.com/office/officeart/2008/layout/LinedList"/>
    <dgm:cxn modelId="{4755A2A2-6308-A34B-9EBB-399008D33D0D}" type="presParOf" srcId="{2FC3F122-2635-5448-BE9A-2352082A9AD5}" destId="{C5C3121C-76C4-714D-9B5E-31D5584E7113}" srcOrd="3" destOrd="0" presId="urn:microsoft.com/office/officeart/2008/layout/LinedList"/>
    <dgm:cxn modelId="{347D8425-61AD-DD42-A9C1-095CA28AEBAC}" type="presParOf" srcId="{C5C3121C-76C4-714D-9B5E-31D5584E7113}" destId="{709EAD83-6040-C243-9F3C-95FB48DD8475}" srcOrd="0" destOrd="0" presId="urn:microsoft.com/office/officeart/2008/layout/LinedList"/>
    <dgm:cxn modelId="{D1F8894B-844E-6E40-B013-B5F606D5F3E1}" type="presParOf" srcId="{C5C3121C-76C4-714D-9B5E-31D5584E7113}" destId="{1FEABDF1-DC93-4C49-B16F-5C08DDC35BD9}" srcOrd="1" destOrd="0" presId="urn:microsoft.com/office/officeart/2008/layout/LinedList"/>
    <dgm:cxn modelId="{62A8A9EE-D60C-6F4C-9DBF-1B9BC4F36C19}" type="presParOf" srcId="{2FC3F122-2635-5448-BE9A-2352082A9AD5}" destId="{A9F43850-44D0-3A49-AC24-8C4A8930BEAA}" srcOrd="4" destOrd="0" presId="urn:microsoft.com/office/officeart/2008/layout/LinedList"/>
    <dgm:cxn modelId="{D51EFF89-CE15-1E40-9CD1-F85B398F49CA}" type="presParOf" srcId="{2FC3F122-2635-5448-BE9A-2352082A9AD5}" destId="{1EAC4AD5-0D57-7D42-B547-23EFFA71755B}" srcOrd="5" destOrd="0" presId="urn:microsoft.com/office/officeart/2008/layout/LinedList"/>
    <dgm:cxn modelId="{739FB5DD-D4D8-954B-8846-6DEE15546AE6}" type="presParOf" srcId="{1EAC4AD5-0D57-7D42-B547-23EFFA71755B}" destId="{ABAB616A-AA06-F94E-803A-C98C18047122}" srcOrd="0" destOrd="0" presId="urn:microsoft.com/office/officeart/2008/layout/LinedList"/>
    <dgm:cxn modelId="{D6DC2F59-5998-3C43-85A9-75B2DD5CBE4A}" type="presParOf" srcId="{1EAC4AD5-0D57-7D42-B547-23EFFA71755B}" destId="{BB13F362-4BF8-7A45-B9AD-887BA33C0131}" srcOrd="1" destOrd="0" presId="urn:microsoft.com/office/officeart/2008/layout/LinedList"/>
    <dgm:cxn modelId="{A3E427FB-E8DA-9A48-8059-85CA18AFD821}" type="presParOf" srcId="{2FC3F122-2635-5448-BE9A-2352082A9AD5}" destId="{3A004E87-63C3-F742-BDCA-00E9CF0FB061}" srcOrd="6" destOrd="0" presId="urn:microsoft.com/office/officeart/2008/layout/LinedList"/>
    <dgm:cxn modelId="{B23E2842-B144-8646-B93C-FF0CEA7E84A1}" type="presParOf" srcId="{2FC3F122-2635-5448-BE9A-2352082A9AD5}" destId="{39A12699-458A-8B46-A304-9DCD8F99EE2A}" srcOrd="7" destOrd="0" presId="urn:microsoft.com/office/officeart/2008/layout/LinedList"/>
    <dgm:cxn modelId="{410F6465-4EF8-8E47-9E10-9912109369BC}" type="presParOf" srcId="{39A12699-458A-8B46-A304-9DCD8F99EE2A}" destId="{CC822F81-ABC8-024D-9FEF-74A4B5FA7AF5}" srcOrd="0" destOrd="0" presId="urn:microsoft.com/office/officeart/2008/layout/LinedList"/>
    <dgm:cxn modelId="{E1B93393-127F-F240-BE28-8E35F0B1A1F7}" type="presParOf" srcId="{39A12699-458A-8B46-A304-9DCD8F99EE2A}" destId="{B2B32790-4CD9-C345-9C7B-FEE0441962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08FE97-1AA7-4C8F-B6FC-A31FE372DCF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DB3157D-8FB6-4B9C-8566-43D017C7DD24}">
      <dgm:prSet/>
      <dgm:spPr/>
      <dgm:t>
        <a:bodyPr/>
        <a:lstStyle/>
        <a:p>
          <a:r>
            <a:rPr lang="en-US" b="1" dirty="0"/>
            <a:t>Implementation science </a:t>
          </a:r>
          <a:r>
            <a:rPr lang="en-US" dirty="0"/>
            <a:t>(IS) is the </a:t>
          </a:r>
          <a:r>
            <a:rPr lang="en-US" b="1" dirty="0"/>
            <a:t>systematic study</a:t>
          </a:r>
          <a:r>
            <a:rPr lang="en-US" dirty="0"/>
            <a:t> of processes and factors designed to promote the </a:t>
          </a:r>
          <a:r>
            <a:rPr lang="en-US" b="1" dirty="0"/>
            <a:t>adoption and integration of evidence-based</a:t>
          </a:r>
          <a:r>
            <a:rPr lang="en-US" dirty="0"/>
            <a:t> practices, interventions, and policies into </a:t>
          </a:r>
          <a:r>
            <a:rPr lang="en-US" b="1" dirty="0"/>
            <a:t>routine</a:t>
          </a:r>
          <a:r>
            <a:rPr lang="en-US" dirty="0"/>
            <a:t> health care and public health settings (3) </a:t>
          </a:r>
        </a:p>
      </dgm:t>
    </dgm:pt>
    <dgm:pt modelId="{2614F652-192F-4544-ABBA-460AA6D746F3}" type="parTrans" cxnId="{0CAD1D02-DFC3-4371-994C-A04B3E07BA35}">
      <dgm:prSet/>
      <dgm:spPr/>
      <dgm:t>
        <a:bodyPr/>
        <a:lstStyle/>
        <a:p>
          <a:endParaRPr lang="en-US"/>
        </a:p>
      </dgm:t>
    </dgm:pt>
    <dgm:pt modelId="{046D1D81-9F48-4D31-955C-6268E468856E}" type="sibTrans" cxnId="{0CAD1D02-DFC3-4371-994C-A04B3E07BA35}">
      <dgm:prSet/>
      <dgm:spPr/>
      <dgm:t>
        <a:bodyPr/>
        <a:lstStyle/>
        <a:p>
          <a:endParaRPr lang="en-US"/>
        </a:p>
      </dgm:t>
    </dgm:pt>
    <dgm:pt modelId="{1707B3BD-1AD4-4EEC-AA8B-199327F6C18A}">
      <dgm:prSet/>
      <dgm:spPr/>
      <dgm:t>
        <a:bodyPr/>
        <a:lstStyle/>
        <a:p>
          <a:r>
            <a:rPr lang="en-US"/>
            <a:t>It is associated with research that investigates the best ways to ensure that evidence-based information is integrated into practice</a:t>
          </a:r>
        </a:p>
      </dgm:t>
    </dgm:pt>
    <dgm:pt modelId="{7B0E0DF6-7701-4C5F-B726-DED681905BCD}" type="parTrans" cxnId="{F711224B-CC33-484C-BC9F-37EE4A08AF41}">
      <dgm:prSet/>
      <dgm:spPr/>
      <dgm:t>
        <a:bodyPr/>
        <a:lstStyle/>
        <a:p>
          <a:endParaRPr lang="en-US"/>
        </a:p>
      </dgm:t>
    </dgm:pt>
    <dgm:pt modelId="{36C5AC46-0FCE-4CD7-8C64-42B5DB9A9D55}" type="sibTrans" cxnId="{F711224B-CC33-484C-BC9F-37EE4A08AF41}">
      <dgm:prSet/>
      <dgm:spPr/>
      <dgm:t>
        <a:bodyPr/>
        <a:lstStyle/>
        <a:p>
          <a:endParaRPr lang="en-US"/>
        </a:p>
      </dgm:t>
    </dgm:pt>
    <dgm:pt modelId="{EFC9B108-2639-4286-9FFA-304A70C42583}" type="pres">
      <dgm:prSet presAssocID="{E308FE97-1AA7-4C8F-B6FC-A31FE372DCF6}" presName="root" presStyleCnt="0">
        <dgm:presLayoutVars>
          <dgm:dir/>
          <dgm:resizeHandles val="exact"/>
        </dgm:presLayoutVars>
      </dgm:prSet>
      <dgm:spPr/>
    </dgm:pt>
    <dgm:pt modelId="{3CCF61F9-82D3-4075-8AB1-78A7EF0BCE9C}" type="pres">
      <dgm:prSet presAssocID="{0DB3157D-8FB6-4B9C-8566-43D017C7DD24}" presName="compNode" presStyleCnt="0"/>
      <dgm:spPr/>
    </dgm:pt>
    <dgm:pt modelId="{92ECE3FC-1C57-4974-885F-B556F85EE9D7}" type="pres">
      <dgm:prSet presAssocID="{0DB3157D-8FB6-4B9C-8566-43D017C7DD24}" presName="bgRect" presStyleLbl="bgShp" presStyleIdx="0" presStyleCnt="2"/>
      <dgm:spPr/>
    </dgm:pt>
    <dgm:pt modelId="{351195A1-922F-4363-B263-95F7BB8438A5}" type="pres">
      <dgm:prSet presAssocID="{0DB3157D-8FB6-4B9C-8566-43D017C7DD2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DCD14122-A4FF-479D-BEAA-E743ABF67354}" type="pres">
      <dgm:prSet presAssocID="{0DB3157D-8FB6-4B9C-8566-43D017C7DD24}" presName="spaceRect" presStyleCnt="0"/>
      <dgm:spPr/>
    </dgm:pt>
    <dgm:pt modelId="{A0ED649B-CF75-498B-8E8A-3F2CF8D626B5}" type="pres">
      <dgm:prSet presAssocID="{0DB3157D-8FB6-4B9C-8566-43D017C7DD24}" presName="parTx" presStyleLbl="revTx" presStyleIdx="0" presStyleCnt="2">
        <dgm:presLayoutVars>
          <dgm:chMax val="0"/>
          <dgm:chPref val="0"/>
        </dgm:presLayoutVars>
      </dgm:prSet>
      <dgm:spPr/>
    </dgm:pt>
    <dgm:pt modelId="{30AD2282-82F1-4461-8372-63F565EE37D8}" type="pres">
      <dgm:prSet presAssocID="{046D1D81-9F48-4D31-955C-6268E468856E}" presName="sibTrans" presStyleCnt="0"/>
      <dgm:spPr/>
    </dgm:pt>
    <dgm:pt modelId="{25430836-A9AE-42E8-A306-85981E97DC96}" type="pres">
      <dgm:prSet presAssocID="{1707B3BD-1AD4-4EEC-AA8B-199327F6C18A}" presName="compNode" presStyleCnt="0"/>
      <dgm:spPr/>
    </dgm:pt>
    <dgm:pt modelId="{5DC8F373-88FE-41D1-BD90-BA98D5863004}" type="pres">
      <dgm:prSet presAssocID="{1707B3BD-1AD4-4EEC-AA8B-199327F6C18A}" presName="bgRect" presStyleLbl="bgShp" presStyleIdx="1" presStyleCnt="2"/>
      <dgm:spPr/>
    </dgm:pt>
    <dgm:pt modelId="{A5FB1B8D-6E5B-4CBE-8B15-4E119AB221E2}" type="pres">
      <dgm:prSet presAssocID="{1707B3BD-1AD4-4EEC-AA8B-199327F6C18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D73D6A81-910E-4FF3-9388-C42FA52E49C0}" type="pres">
      <dgm:prSet presAssocID="{1707B3BD-1AD4-4EEC-AA8B-199327F6C18A}" presName="spaceRect" presStyleCnt="0"/>
      <dgm:spPr/>
    </dgm:pt>
    <dgm:pt modelId="{C5EA0FF4-08E9-4F5D-80C5-940AF08B6EB6}" type="pres">
      <dgm:prSet presAssocID="{1707B3BD-1AD4-4EEC-AA8B-199327F6C18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CAD1D02-DFC3-4371-994C-A04B3E07BA35}" srcId="{E308FE97-1AA7-4C8F-B6FC-A31FE372DCF6}" destId="{0DB3157D-8FB6-4B9C-8566-43D017C7DD24}" srcOrd="0" destOrd="0" parTransId="{2614F652-192F-4544-ABBA-460AA6D746F3}" sibTransId="{046D1D81-9F48-4D31-955C-6268E468856E}"/>
    <dgm:cxn modelId="{F711224B-CC33-484C-BC9F-37EE4A08AF41}" srcId="{E308FE97-1AA7-4C8F-B6FC-A31FE372DCF6}" destId="{1707B3BD-1AD4-4EEC-AA8B-199327F6C18A}" srcOrd="1" destOrd="0" parTransId="{7B0E0DF6-7701-4C5F-B726-DED681905BCD}" sibTransId="{36C5AC46-0FCE-4CD7-8C64-42B5DB9A9D55}"/>
    <dgm:cxn modelId="{1729917A-68BC-4B42-9A08-9CFB09B65D51}" type="presOf" srcId="{E308FE97-1AA7-4C8F-B6FC-A31FE372DCF6}" destId="{EFC9B108-2639-4286-9FFA-304A70C42583}" srcOrd="0" destOrd="0" presId="urn:microsoft.com/office/officeart/2018/2/layout/IconVerticalSolidList"/>
    <dgm:cxn modelId="{15E278D5-362E-4292-ABCF-27146E29D1B9}" type="presOf" srcId="{1707B3BD-1AD4-4EEC-AA8B-199327F6C18A}" destId="{C5EA0FF4-08E9-4F5D-80C5-940AF08B6EB6}" srcOrd="0" destOrd="0" presId="urn:microsoft.com/office/officeart/2018/2/layout/IconVerticalSolidList"/>
    <dgm:cxn modelId="{EEEE98FA-4C7A-47E5-BE0D-07B728C12ABF}" type="presOf" srcId="{0DB3157D-8FB6-4B9C-8566-43D017C7DD24}" destId="{A0ED649B-CF75-498B-8E8A-3F2CF8D626B5}" srcOrd="0" destOrd="0" presId="urn:microsoft.com/office/officeart/2018/2/layout/IconVerticalSolidList"/>
    <dgm:cxn modelId="{D00E7DCF-98B9-47C5-9C4B-6177F466D1AB}" type="presParOf" srcId="{EFC9B108-2639-4286-9FFA-304A70C42583}" destId="{3CCF61F9-82D3-4075-8AB1-78A7EF0BCE9C}" srcOrd="0" destOrd="0" presId="urn:microsoft.com/office/officeart/2018/2/layout/IconVerticalSolidList"/>
    <dgm:cxn modelId="{6EE5EE94-AF3C-482E-A1E9-0DDBE1B2B82C}" type="presParOf" srcId="{3CCF61F9-82D3-4075-8AB1-78A7EF0BCE9C}" destId="{92ECE3FC-1C57-4974-885F-B556F85EE9D7}" srcOrd="0" destOrd="0" presId="urn:microsoft.com/office/officeart/2018/2/layout/IconVerticalSolidList"/>
    <dgm:cxn modelId="{3CBD9CEE-B26E-4A1F-A808-1ECC5D030643}" type="presParOf" srcId="{3CCF61F9-82D3-4075-8AB1-78A7EF0BCE9C}" destId="{351195A1-922F-4363-B263-95F7BB8438A5}" srcOrd="1" destOrd="0" presId="urn:microsoft.com/office/officeart/2018/2/layout/IconVerticalSolidList"/>
    <dgm:cxn modelId="{8418D0CF-3FB3-4CA1-8774-5ADF20EC7C22}" type="presParOf" srcId="{3CCF61F9-82D3-4075-8AB1-78A7EF0BCE9C}" destId="{DCD14122-A4FF-479D-BEAA-E743ABF67354}" srcOrd="2" destOrd="0" presId="urn:microsoft.com/office/officeart/2018/2/layout/IconVerticalSolidList"/>
    <dgm:cxn modelId="{85093E57-EF93-476A-B450-945A02381ADD}" type="presParOf" srcId="{3CCF61F9-82D3-4075-8AB1-78A7EF0BCE9C}" destId="{A0ED649B-CF75-498B-8E8A-3F2CF8D626B5}" srcOrd="3" destOrd="0" presId="urn:microsoft.com/office/officeart/2018/2/layout/IconVerticalSolidList"/>
    <dgm:cxn modelId="{C882B254-0BFE-40BA-A11E-79C214D8C649}" type="presParOf" srcId="{EFC9B108-2639-4286-9FFA-304A70C42583}" destId="{30AD2282-82F1-4461-8372-63F565EE37D8}" srcOrd="1" destOrd="0" presId="urn:microsoft.com/office/officeart/2018/2/layout/IconVerticalSolidList"/>
    <dgm:cxn modelId="{AC45ACF8-84AD-490A-A3FD-F15150A137F3}" type="presParOf" srcId="{EFC9B108-2639-4286-9FFA-304A70C42583}" destId="{25430836-A9AE-42E8-A306-85981E97DC96}" srcOrd="2" destOrd="0" presId="urn:microsoft.com/office/officeart/2018/2/layout/IconVerticalSolidList"/>
    <dgm:cxn modelId="{9F671CAC-365E-423B-85F0-6BC2F0697CBB}" type="presParOf" srcId="{25430836-A9AE-42E8-A306-85981E97DC96}" destId="{5DC8F373-88FE-41D1-BD90-BA98D5863004}" srcOrd="0" destOrd="0" presId="urn:microsoft.com/office/officeart/2018/2/layout/IconVerticalSolidList"/>
    <dgm:cxn modelId="{05AA92C6-E03F-4021-B023-6708D0AEA083}" type="presParOf" srcId="{25430836-A9AE-42E8-A306-85981E97DC96}" destId="{A5FB1B8D-6E5B-4CBE-8B15-4E119AB221E2}" srcOrd="1" destOrd="0" presId="urn:microsoft.com/office/officeart/2018/2/layout/IconVerticalSolidList"/>
    <dgm:cxn modelId="{416F867F-3770-4A28-9112-8A6683FE4E2E}" type="presParOf" srcId="{25430836-A9AE-42E8-A306-85981E97DC96}" destId="{D73D6A81-910E-4FF3-9388-C42FA52E49C0}" srcOrd="2" destOrd="0" presId="urn:microsoft.com/office/officeart/2018/2/layout/IconVerticalSolidList"/>
    <dgm:cxn modelId="{1C41D81F-7913-4FDA-80CA-D8AAF5B6E22C}" type="presParOf" srcId="{25430836-A9AE-42E8-A306-85981E97DC96}" destId="{C5EA0FF4-08E9-4F5D-80C5-940AF08B6EB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03538E-D850-41BF-97BA-177A0948912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17CD1A3-8FD4-408B-9C37-30DE2FB1D1AE}">
      <dgm:prSet/>
      <dgm:spPr/>
      <dgm:t>
        <a:bodyPr/>
        <a:lstStyle/>
        <a:p>
          <a:r>
            <a:rPr lang="en-US" dirty="0"/>
            <a:t>Close the gap between what we know works and what we do.</a:t>
          </a:r>
        </a:p>
      </dgm:t>
    </dgm:pt>
    <dgm:pt modelId="{4E8657CC-5103-4B29-949E-C72E49AC7CFD}" type="parTrans" cxnId="{DADC194B-8612-4D46-81D1-06DD662183BC}">
      <dgm:prSet/>
      <dgm:spPr/>
      <dgm:t>
        <a:bodyPr/>
        <a:lstStyle/>
        <a:p>
          <a:endParaRPr lang="en-US"/>
        </a:p>
      </dgm:t>
    </dgm:pt>
    <dgm:pt modelId="{3071ED20-F743-475D-938B-C8446D1ABF84}" type="sibTrans" cxnId="{DADC194B-8612-4D46-81D1-06DD662183BC}">
      <dgm:prSet/>
      <dgm:spPr/>
      <dgm:t>
        <a:bodyPr/>
        <a:lstStyle/>
        <a:p>
          <a:endParaRPr lang="en-US"/>
        </a:p>
      </dgm:t>
    </dgm:pt>
    <dgm:pt modelId="{BC69CC95-4F74-4A14-B6FD-A82702DFFEBA}">
      <dgm:prSet/>
      <dgm:spPr/>
      <dgm:t>
        <a:bodyPr/>
        <a:lstStyle/>
        <a:p>
          <a:r>
            <a:rPr lang="en-US" dirty="0"/>
            <a:t>This is called the ‘know-do’ gap.</a:t>
          </a:r>
        </a:p>
      </dgm:t>
    </dgm:pt>
    <dgm:pt modelId="{B2A3BB66-0EF7-44B3-9694-33123F8E8DC4}" type="parTrans" cxnId="{E09A1636-B0A6-4AA1-A215-954017DCE190}">
      <dgm:prSet/>
      <dgm:spPr/>
      <dgm:t>
        <a:bodyPr/>
        <a:lstStyle/>
        <a:p>
          <a:endParaRPr lang="en-US"/>
        </a:p>
      </dgm:t>
    </dgm:pt>
    <dgm:pt modelId="{4B1120D6-6757-4E4B-83D0-C897274CBA54}" type="sibTrans" cxnId="{E09A1636-B0A6-4AA1-A215-954017DCE190}">
      <dgm:prSet/>
      <dgm:spPr/>
      <dgm:t>
        <a:bodyPr/>
        <a:lstStyle/>
        <a:p>
          <a:endParaRPr lang="en-US"/>
        </a:p>
      </dgm:t>
    </dgm:pt>
    <dgm:pt modelId="{339D36D3-E075-42C6-9F3D-3A36F8F192FB}">
      <dgm:prSet/>
      <dgm:spPr/>
      <dgm:t>
        <a:bodyPr/>
        <a:lstStyle/>
        <a:p>
          <a:r>
            <a:rPr lang="en-US" dirty="0"/>
            <a:t>Increases the impact of evidence-based interventions (4,5)</a:t>
          </a:r>
        </a:p>
      </dgm:t>
    </dgm:pt>
    <dgm:pt modelId="{9FC15424-824E-4B2B-8534-B9928FAAFD4A}" type="parTrans" cxnId="{277B048D-78B5-498E-9533-ACC5FE045737}">
      <dgm:prSet/>
      <dgm:spPr/>
      <dgm:t>
        <a:bodyPr/>
        <a:lstStyle/>
        <a:p>
          <a:endParaRPr lang="en-US"/>
        </a:p>
      </dgm:t>
    </dgm:pt>
    <dgm:pt modelId="{7B21CF87-8578-4386-9279-A335DD865D6C}" type="sibTrans" cxnId="{277B048D-78B5-498E-9533-ACC5FE045737}">
      <dgm:prSet/>
      <dgm:spPr/>
      <dgm:t>
        <a:bodyPr/>
        <a:lstStyle/>
        <a:p>
          <a:endParaRPr lang="en-US"/>
        </a:p>
      </dgm:t>
    </dgm:pt>
    <dgm:pt modelId="{FF9C2885-0023-4291-8859-90F116DFD3C5}" type="pres">
      <dgm:prSet presAssocID="{4D03538E-D850-41BF-97BA-177A09489122}" presName="root" presStyleCnt="0">
        <dgm:presLayoutVars>
          <dgm:dir/>
          <dgm:resizeHandles val="exact"/>
        </dgm:presLayoutVars>
      </dgm:prSet>
      <dgm:spPr/>
    </dgm:pt>
    <dgm:pt modelId="{62838AFB-DDEC-498A-85E7-48CED91755C0}" type="pres">
      <dgm:prSet presAssocID="{B17CD1A3-8FD4-408B-9C37-30DE2FB1D1AE}" presName="compNode" presStyleCnt="0"/>
      <dgm:spPr/>
    </dgm:pt>
    <dgm:pt modelId="{42AA7A6D-5A90-466C-B34A-15017F78FF96}" type="pres">
      <dgm:prSet presAssocID="{B17CD1A3-8FD4-408B-9C37-30DE2FB1D1AE}" presName="bgRect" presStyleLbl="bgShp" presStyleIdx="0" presStyleCnt="3"/>
      <dgm:spPr/>
    </dgm:pt>
    <dgm:pt modelId="{7781FF0B-21B0-4E14-ACA6-E62481F7E27A}" type="pres">
      <dgm:prSet presAssocID="{B17CD1A3-8FD4-408B-9C37-30DE2FB1D1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2F6D73B6-45D6-4642-801D-A925930A12F2}" type="pres">
      <dgm:prSet presAssocID="{B17CD1A3-8FD4-408B-9C37-30DE2FB1D1AE}" presName="spaceRect" presStyleCnt="0"/>
      <dgm:spPr/>
    </dgm:pt>
    <dgm:pt modelId="{565F1E22-2B3C-4B90-BD81-F21988621B52}" type="pres">
      <dgm:prSet presAssocID="{B17CD1A3-8FD4-408B-9C37-30DE2FB1D1AE}" presName="parTx" presStyleLbl="revTx" presStyleIdx="0" presStyleCnt="3">
        <dgm:presLayoutVars>
          <dgm:chMax val="0"/>
          <dgm:chPref val="0"/>
        </dgm:presLayoutVars>
      </dgm:prSet>
      <dgm:spPr/>
    </dgm:pt>
    <dgm:pt modelId="{F9A61439-0CFB-49B9-905D-E3B4F54908EA}" type="pres">
      <dgm:prSet presAssocID="{3071ED20-F743-475D-938B-C8446D1ABF84}" presName="sibTrans" presStyleCnt="0"/>
      <dgm:spPr/>
    </dgm:pt>
    <dgm:pt modelId="{126B08FA-6DDE-4FF0-B942-E755A20920B3}" type="pres">
      <dgm:prSet presAssocID="{BC69CC95-4F74-4A14-B6FD-A82702DFFEBA}" presName="compNode" presStyleCnt="0"/>
      <dgm:spPr/>
    </dgm:pt>
    <dgm:pt modelId="{97501798-CBAC-4B59-8EFF-9DA72D301FF8}" type="pres">
      <dgm:prSet presAssocID="{BC69CC95-4F74-4A14-B6FD-A82702DFFEBA}" presName="bgRect" presStyleLbl="bgShp" presStyleIdx="1" presStyleCnt="3" custLinFactNeighborY="-13385"/>
      <dgm:spPr/>
    </dgm:pt>
    <dgm:pt modelId="{D0B1B1E8-3F57-42DD-ADC1-7AC0C3C3981B}" type="pres">
      <dgm:prSet presAssocID="{BC69CC95-4F74-4A14-B6FD-A82702DFFE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2D42A964-7819-4C71-8A04-3C0C7A00DCA1}" type="pres">
      <dgm:prSet presAssocID="{BC69CC95-4F74-4A14-B6FD-A82702DFFEBA}" presName="spaceRect" presStyleCnt="0"/>
      <dgm:spPr/>
    </dgm:pt>
    <dgm:pt modelId="{7A85C767-F4FD-4C78-9522-9687B0ABF631}" type="pres">
      <dgm:prSet presAssocID="{BC69CC95-4F74-4A14-B6FD-A82702DFFEBA}" presName="parTx" presStyleLbl="revTx" presStyleIdx="1" presStyleCnt="3">
        <dgm:presLayoutVars>
          <dgm:chMax val="0"/>
          <dgm:chPref val="0"/>
        </dgm:presLayoutVars>
      </dgm:prSet>
      <dgm:spPr/>
    </dgm:pt>
    <dgm:pt modelId="{34B3DA46-6614-4B39-A1C8-5D2E52B356A1}" type="pres">
      <dgm:prSet presAssocID="{4B1120D6-6757-4E4B-83D0-C897274CBA54}" presName="sibTrans" presStyleCnt="0"/>
      <dgm:spPr/>
    </dgm:pt>
    <dgm:pt modelId="{4717E4B3-D0E7-4002-A711-BEA7E843E2DB}" type="pres">
      <dgm:prSet presAssocID="{339D36D3-E075-42C6-9F3D-3A36F8F192FB}" presName="compNode" presStyleCnt="0"/>
      <dgm:spPr/>
    </dgm:pt>
    <dgm:pt modelId="{0D5B3B74-6C46-49C3-9F70-C8F574C6FDC8}" type="pres">
      <dgm:prSet presAssocID="{339D36D3-E075-42C6-9F3D-3A36F8F192FB}" presName="bgRect" presStyleLbl="bgShp" presStyleIdx="2" presStyleCnt="3" custLinFactNeighborY="-6187"/>
      <dgm:spPr/>
    </dgm:pt>
    <dgm:pt modelId="{0CDB27B2-C451-4711-882E-E3FC6CADFFA0}" type="pres">
      <dgm:prSet presAssocID="{339D36D3-E075-42C6-9F3D-3A36F8F192F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2CEA90F-3FBB-411F-B4E6-9A44387EFF47}" type="pres">
      <dgm:prSet presAssocID="{339D36D3-E075-42C6-9F3D-3A36F8F192FB}" presName="spaceRect" presStyleCnt="0"/>
      <dgm:spPr/>
    </dgm:pt>
    <dgm:pt modelId="{8A80CC49-D47B-4F58-9545-032F86E35EC8}" type="pres">
      <dgm:prSet presAssocID="{339D36D3-E075-42C6-9F3D-3A36F8F192F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921140A-C562-4E02-B368-515E0E0507C3}" type="presOf" srcId="{339D36D3-E075-42C6-9F3D-3A36F8F192FB}" destId="{8A80CC49-D47B-4F58-9545-032F86E35EC8}" srcOrd="0" destOrd="0" presId="urn:microsoft.com/office/officeart/2018/2/layout/IconVerticalSolidList"/>
    <dgm:cxn modelId="{E09A1636-B0A6-4AA1-A215-954017DCE190}" srcId="{4D03538E-D850-41BF-97BA-177A09489122}" destId="{BC69CC95-4F74-4A14-B6FD-A82702DFFEBA}" srcOrd="1" destOrd="0" parTransId="{B2A3BB66-0EF7-44B3-9694-33123F8E8DC4}" sibTransId="{4B1120D6-6757-4E4B-83D0-C897274CBA54}"/>
    <dgm:cxn modelId="{DADC194B-8612-4D46-81D1-06DD662183BC}" srcId="{4D03538E-D850-41BF-97BA-177A09489122}" destId="{B17CD1A3-8FD4-408B-9C37-30DE2FB1D1AE}" srcOrd="0" destOrd="0" parTransId="{4E8657CC-5103-4B29-949E-C72E49AC7CFD}" sibTransId="{3071ED20-F743-475D-938B-C8446D1ABF84}"/>
    <dgm:cxn modelId="{6C33ED4D-FECD-42E9-816E-B4619BC58561}" type="presOf" srcId="{BC69CC95-4F74-4A14-B6FD-A82702DFFEBA}" destId="{7A85C767-F4FD-4C78-9522-9687B0ABF631}" srcOrd="0" destOrd="0" presId="urn:microsoft.com/office/officeart/2018/2/layout/IconVerticalSolidList"/>
    <dgm:cxn modelId="{277B048D-78B5-498E-9533-ACC5FE045737}" srcId="{4D03538E-D850-41BF-97BA-177A09489122}" destId="{339D36D3-E075-42C6-9F3D-3A36F8F192FB}" srcOrd="2" destOrd="0" parTransId="{9FC15424-824E-4B2B-8534-B9928FAAFD4A}" sibTransId="{7B21CF87-8578-4386-9279-A335DD865D6C}"/>
    <dgm:cxn modelId="{496DAB9A-60C8-4DB7-9DE2-401CD4D0E8EE}" type="presOf" srcId="{B17CD1A3-8FD4-408B-9C37-30DE2FB1D1AE}" destId="{565F1E22-2B3C-4B90-BD81-F21988621B52}" srcOrd="0" destOrd="0" presId="urn:microsoft.com/office/officeart/2018/2/layout/IconVerticalSolidList"/>
    <dgm:cxn modelId="{AC73ACBA-5FD7-49F6-88AA-B2DC1E4150EB}" type="presOf" srcId="{4D03538E-D850-41BF-97BA-177A09489122}" destId="{FF9C2885-0023-4291-8859-90F116DFD3C5}" srcOrd="0" destOrd="0" presId="urn:microsoft.com/office/officeart/2018/2/layout/IconVerticalSolidList"/>
    <dgm:cxn modelId="{5D724B84-7C50-46C7-B7D9-10FCB7A50C47}" type="presParOf" srcId="{FF9C2885-0023-4291-8859-90F116DFD3C5}" destId="{62838AFB-DDEC-498A-85E7-48CED91755C0}" srcOrd="0" destOrd="0" presId="urn:microsoft.com/office/officeart/2018/2/layout/IconVerticalSolidList"/>
    <dgm:cxn modelId="{1C801969-61A3-4BC4-BB32-0794A3DACFF1}" type="presParOf" srcId="{62838AFB-DDEC-498A-85E7-48CED91755C0}" destId="{42AA7A6D-5A90-466C-B34A-15017F78FF96}" srcOrd="0" destOrd="0" presId="urn:microsoft.com/office/officeart/2018/2/layout/IconVerticalSolidList"/>
    <dgm:cxn modelId="{FF826A0D-EEEF-4DAB-A909-7B18CBD57F57}" type="presParOf" srcId="{62838AFB-DDEC-498A-85E7-48CED91755C0}" destId="{7781FF0B-21B0-4E14-ACA6-E62481F7E27A}" srcOrd="1" destOrd="0" presId="urn:microsoft.com/office/officeart/2018/2/layout/IconVerticalSolidList"/>
    <dgm:cxn modelId="{0980C0A7-D2A0-42CA-BF2F-1A1E0A7F4DD8}" type="presParOf" srcId="{62838AFB-DDEC-498A-85E7-48CED91755C0}" destId="{2F6D73B6-45D6-4642-801D-A925930A12F2}" srcOrd="2" destOrd="0" presId="urn:microsoft.com/office/officeart/2018/2/layout/IconVerticalSolidList"/>
    <dgm:cxn modelId="{59466650-91C7-4085-922A-71CCA97C5A00}" type="presParOf" srcId="{62838AFB-DDEC-498A-85E7-48CED91755C0}" destId="{565F1E22-2B3C-4B90-BD81-F21988621B52}" srcOrd="3" destOrd="0" presId="urn:microsoft.com/office/officeart/2018/2/layout/IconVerticalSolidList"/>
    <dgm:cxn modelId="{13C45398-DCFA-46F4-BC6E-67D86E11295C}" type="presParOf" srcId="{FF9C2885-0023-4291-8859-90F116DFD3C5}" destId="{F9A61439-0CFB-49B9-905D-E3B4F54908EA}" srcOrd="1" destOrd="0" presId="urn:microsoft.com/office/officeart/2018/2/layout/IconVerticalSolidList"/>
    <dgm:cxn modelId="{B7AFA1FC-E0C4-4F61-8AFC-614C2DF8D4E0}" type="presParOf" srcId="{FF9C2885-0023-4291-8859-90F116DFD3C5}" destId="{126B08FA-6DDE-4FF0-B942-E755A20920B3}" srcOrd="2" destOrd="0" presId="urn:microsoft.com/office/officeart/2018/2/layout/IconVerticalSolidList"/>
    <dgm:cxn modelId="{6504D60C-BA1E-42AE-BC85-B417B239BD12}" type="presParOf" srcId="{126B08FA-6DDE-4FF0-B942-E755A20920B3}" destId="{97501798-CBAC-4B59-8EFF-9DA72D301FF8}" srcOrd="0" destOrd="0" presId="urn:microsoft.com/office/officeart/2018/2/layout/IconVerticalSolidList"/>
    <dgm:cxn modelId="{A0725425-9E89-40F1-B308-DF387873B907}" type="presParOf" srcId="{126B08FA-6DDE-4FF0-B942-E755A20920B3}" destId="{D0B1B1E8-3F57-42DD-ADC1-7AC0C3C3981B}" srcOrd="1" destOrd="0" presId="urn:microsoft.com/office/officeart/2018/2/layout/IconVerticalSolidList"/>
    <dgm:cxn modelId="{53A9312E-8E01-4C52-BAC8-84840A933157}" type="presParOf" srcId="{126B08FA-6DDE-4FF0-B942-E755A20920B3}" destId="{2D42A964-7819-4C71-8A04-3C0C7A00DCA1}" srcOrd="2" destOrd="0" presId="urn:microsoft.com/office/officeart/2018/2/layout/IconVerticalSolidList"/>
    <dgm:cxn modelId="{97880B0B-E696-481C-B4B6-7ECB3B4FF19E}" type="presParOf" srcId="{126B08FA-6DDE-4FF0-B942-E755A20920B3}" destId="{7A85C767-F4FD-4C78-9522-9687B0ABF631}" srcOrd="3" destOrd="0" presId="urn:microsoft.com/office/officeart/2018/2/layout/IconVerticalSolidList"/>
    <dgm:cxn modelId="{5A90E547-613F-47AF-870D-145C43648265}" type="presParOf" srcId="{FF9C2885-0023-4291-8859-90F116DFD3C5}" destId="{34B3DA46-6614-4B39-A1C8-5D2E52B356A1}" srcOrd="3" destOrd="0" presId="urn:microsoft.com/office/officeart/2018/2/layout/IconVerticalSolidList"/>
    <dgm:cxn modelId="{E33AFC88-8743-4277-A7B8-7553509651D9}" type="presParOf" srcId="{FF9C2885-0023-4291-8859-90F116DFD3C5}" destId="{4717E4B3-D0E7-4002-A711-BEA7E843E2DB}" srcOrd="4" destOrd="0" presId="urn:microsoft.com/office/officeart/2018/2/layout/IconVerticalSolidList"/>
    <dgm:cxn modelId="{14726641-C2A6-427E-9C05-FFED628DDB21}" type="presParOf" srcId="{4717E4B3-D0E7-4002-A711-BEA7E843E2DB}" destId="{0D5B3B74-6C46-49C3-9F70-C8F574C6FDC8}" srcOrd="0" destOrd="0" presId="urn:microsoft.com/office/officeart/2018/2/layout/IconVerticalSolidList"/>
    <dgm:cxn modelId="{9FF7F346-FB9D-4056-ACC9-0BB11B680018}" type="presParOf" srcId="{4717E4B3-D0E7-4002-A711-BEA7E843E2DB}" destId="{0CDB27B2-C451-4711-882E-E3FC6CADFFA0}" srcOrd="1" destOrd="0" presId="urn:microsoft.com/office/officeart/2018/2/layout/IconVerticalSolidList"/>
    <dgm:cxn modelId="{716D1C7D-1915-45C4-833D-3087E14E956D}" type="presParOf" srcId="{4717E4B3-D0E7-4002-A711-BEA7E843E2DB}" destId="{12CEA90F-3FBB-411F-B4E6-9A44387EFF47}" srcOrd="2" destOrd="0" presId="urn:microsoft.com/office/officeart/2018/2/layout/IconVerticalSolidList"/>
    <dgm:cxn modelId="{AFAAE08F-8621-4D66-817A-4478BFE3CE73}" type="presParOf" srcId="{4717E4B3-D0E7-4002-A711-BEA7E843E2DB}" destId="{8A80CC49-D47B-4F58-9545-032F86E35EC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865871-3156-4DB0-BE73-2C62727B14E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399C36-8BB6-4CC4-AE89-D386A7F908E9}">
      <dgm:prSet/>
      <dgm:spPr/>
      <dgm:t>
        <a:bodyPr/>
        <a:lstStyle/>
        <a:p>
          <a:r>
            <a:rPr lang="en-US" dirty="0"/>
            <a:t>IV tranexamic acid (TXA) was found effective in treating and preventing PPH during vaginal and cesarean delivery </a:t>
          </a:r>
        </a:p>
      </dgm:t>
    </dgm:pt>
    <dgm:pt modelId="{2E017AF8-58B0-4B85-90A8-CE7FC22141DB}" type="parTrans" cxnId="{0A8D5F05-82C6-48B9-A9FD-62ADA27D8776}">
      <dgm:prSet/>
      <dgm:spPr/>
      <dgm:t>
        <a:bodyPr/>
        <a:lstStyle/>
        <a:p>
          <a:endParaRPr lang="en-US"/>
        </a:p>
      </dgm:t>
    </dgm:pt>
    <dgm:pt modelId="{C5FC6FB3-A588-4CEE-BF1F-CF44FCAA2A69}" type="sibTrans" cxnId="{0A8D5F05-82C6-48B9-A9FD-62ADA27D8776}">
      <dgm:prSet/>
      <dgm:spPr/>
      <dgm:t>
        <a:bodyPr/>
        <a:lstStyle/>
        <a:p>
          <a:endParaRPr lang="en-US"/>
        </a:p>
      </dgm:t>
    </dgm:pt>
    <dgm:pt modelId="{B59DF5DB-B893-44FD-999C-2D655D74DE5F}">
      <dgm:prSet/>
      <dgm:spPr/>
      <dgm:t>
        <a:bodyPr/>
        <a:lstStyle/>
        <a:p>
          <a:r>
            <a:rPr lang="en-US"/>
            <a:t>It reduced  the rate of death significantly with  no  adverse effects</a:t>
          </a:r>
        </a:p>
      </dgm:t>
    </dgm:pt>
    <dgm:pt modelId="{2CED8145-7A4E-4B4A-A1E0-B34B58A8E87F}" type="parTrans" cxnId="{ECCE44B2-88B1-4C97-BB01-A263ABDA4BFE}">
      <dgm:prSet/>
      <dgm:spPr/>
      <dgm:t>
        <a:bodyPr/>
        <a:lstStyle/>
        <a:p>
          <a:endParaRPr lang="en-US"/>
        </a:p>
      </dgm:t>
    </dgm:pt>
    <dgm:pt modelId="{0B6F10FA-16B2-412A-B2F9-B4DBF7D86A49}" type="sibTrans" cxnId="{ECCE44B2-88B1-4C97-BB01-A263ABDA4BFE}">
      <dgm:prSet/>
      <dgm:spPr/>
      <dgm:t>
        <a:bodyPr/>
        <a:lstStyle/>
        <a:p>
          <a:endParaRPr lang="en-US"/>
        </a:p>
      </dgm:t>
    </dgm:pt>
    <dgm:pt modelId="{CF9541D8-C548-4C18-8F31-EB8E1477FB37}">
      <dgm:prSet/>
      <dgm:spPr/>
      <dgm:t>
        <a:bodyPr/>
        <a:lstStyle/>
        <a:p>
          <a:r>
            <a:rPr lang="en-US"/>
            <a:t>Unfortunately, the intervention is yet to be widely integrated </a:t>
          </a:r>
        </a:p>
      </dgm:t>
    </dgm:pt>
    <dgm:pt modelId="{DBECDA07-4344-4DD1-A3A4-E94AD1E4C4CF}" type="parTrans" cxnId="{F6784540-77B9-42E2-AFF8-45AEB1485594}">
      <dgm:prSet/>
      <dgm:spPr/>
      <dgm:t>
        <a:bodyPr/>
        <a:lstStyle/>
        <a:p>
          <a:endParaRPr lang="en-US"/>
        </a:p>
      </dgm:t>
    </dgm:pt>
    <dgm:pt modelId="{5B55E08D-3875-43CF-9BA5-2D5214B6C8CE}" type="sibTrans" cxnId="{F6784540-77B9-42E2-AFF8-45AEB1485594}">
      <dgm:prSet/>
      <dgm:spPr/>
      <dgm:t>
        <a:bodyPr/>
        <a:lstStyle/>
        <a:p>
          <a:endParaRPr lang="en-US"/>
        </a:p>
      </dgm:t>
    </dgm:pt>
    <dgm:pt modelId="{1D1F469C-E3FE-4A5D-A497-AA119888FA67}" type="pres">
      <dgm:prSet presAssocID="{C8865871-3156-4DB0-BE73-2C62727B14EB}" presName="vert0" presStyleCnt="0">
        <dgm:presLayoutVars>
          <dgm:dir/>
          <dgm:animOne val="branch"/>
          <dgm:animLvl val="lvl"/>
        </dgm:presLayoutVars>
      </dgm:prSet>
      <dgm:spPr/>
    </dgm:pt>
    <dgm:pt modelId="{FCD37981-3AE6-46A0-A062-D0085797D9FB}" type="pres">
      <dgm:prSet presAssocID="{3A399C36-8BB6-4CC4-AE89-D386A7F908E9}" presName="thickLine" presStyleLbl="alignNode1" presStyleIdx="0" presStyleCnt="3"/>
      <dgm:spPr/>
    </dgm:pt>
    <dgm:pt modelId="{51B559D9-5365-453F-8980-61FF678E51EC}" type="pres">
      <dgm:prSet presAssocID="{3A399C36-8BB6-4CC4-AE89-D386A7F908E9}" presName="horz1" presStyleCnt="0"/>
      <dgm:spPr/>
    </dgm:pt>
    <dgm:pt modelId="{E66D76BA-CA49-4155-904E-4C5DA52C82E5}" type="pres">
      <dgm:prSet presAssocID="{3A399C36-8BB6-4CC4-AE89-D386A7F908E9}" presName="tx1" presStyleLbl="revTx" presStyleIdx="0" presStyleCnt="3"/>
      <dgm:spPr/>
    </dgm:pt>
    <dgm:pt modelId="{53AFFA5B-5D00-4F47-B14A-819710BD894C}" type="pres">
      <dgm:prSet presAssocID="{3A399C36-8BB6-4CC4-AE89-D386A7F908E9}" presName="vert1" presStyleCnt="0"/>
      <dgm:spPr/>
    </dgm:pt>
    <dgm:pt modelId="{22AC6E0F-B73F-4B8B-94E3-E7E88ABFBBB1}" type="pres">
      <dgm:prSet presAssocID="{B59DF5DB-B893-44FD-999C-2D655D74DE5F}" presName="thickLine" presStyleLbl="alignNode1" presStyleIdx="1" presStyleCnt="3"/>
      <dgm:spPr/>
    </dgm:pt>
    <dgm:pt modelId="{31D767B0-BC81-4AFE-874B-F1FD040498E9}" type="pres">
      <dgm:prSet presAssocID="{B59DF5DB-B893-44FD-999C-2D655D74DE5F}" presName="horz1" presStyleCnt="0"/>
      <dgm:spPr/>
    </dgm:pt>
    <dgm:pt modelId="{C53ABE90-9808-485A-AA3F-359225C6DC44}" type="pres">
      <dgm:prSet presAssocID="{B59DF5DB-B893-44FD-999C-2D655D74DE5F}" presName="tx1" presStyleLbl="revTx" presStyleIdx="1" presStyleCnt="3"/>
      <dgm:spPr/>
    </dgm:pt>
    <dgm:pt modelId="{15339283-7459-4692-BDEF-065A8A1B4A72}" type="pres">
      <dgm:prSet presAssocID="{B59DF5DB-B893-44FD-999C-2D655D74DE5F}" presName="vert1" presStyleCnt="0"/>
      <dgm:spPr/>
    </dgm:pt>
    <dgm:pt modelId="{B06D5ECB-7BF0-4953-8905-F6710B94BE77}" type="pres">
      <dgm:prSet presAssocID="{CF9541D8-C548-4C18-8F31-EB8E1477FB37}" presName="thickLine" presStyleLbl="alignNode1" presStyleIdx="2" presStyleCnt="3"/>
      <dgm:spPr/>
    </dgm:pt>
    <dgm:pt modelId="{398A2519-30E9-4E41-BC1F-C62D2705E89D}" type="pres">
      <dgm:prSet presAssocID="{CF9541D8-C548-4C18-8F31-EB8E1477FB37}" presName="horz1" presStyleCnt="0"/>
      <dgm:spPr/>
    </dgm:pt>
    <dgm:pt modelId="{58A639BE-3E6D-4474-AE25-FA8D9C916EC3}" type="pres">
      <dgm:prSet presAssocID="{CF9541D8-C548-4C18-8F31-EB8E1477FB37}" presName="tx1" presStyleLbl="revTx" presStyleIdx="2" presStyleCnt="3"/>
      <dgm:spPr/>
    </dgm:pt>
    <dgm:pt modelId="{C2F764A4-8FD9-40C3-B99D-335556FB92F3}" type="pres">
      <dgm:prSet presAssocID="{CF9541D8-C548-4C18-8F31-EB8E1477FB37}" presName="vert1" presStyleCnt="0"/>
      <dgm:spPr/>
    </dgm:pt>
  </dgm:ptLst>
  <dgm:cxnLst>
    <dgm:cxn modelId="{0A8D5F05-82C6-48B9-A9FD-62ADA27D8776}" srcId="{C8865871-3156-4DB0-BE73-2C62727B14EB}" destId="{3A399C36-8BB6-4CC4-AE89-D386A7F908E9}" srcOrd="0" destOrd="0" parTransId="{2E017AF8-58B0-4B85-90A8-CE7FC22141DB}" sibTransId="{C5FC6FB3-A588-4CEE-BF1F-CF44FCAA2A69}"/>
    <dgm:cxn modelId="{A96FD331-838F-4749-9C9F-A7FE02BA11DE}" type="presOf" srcId="{C8865871-3156-4DB0-BE73-2C62727B14EB}" destId="{1D1F469C-E3FE-4A5D-A497-AA119888FA67}" srcOrd="0" destOrd="0" presId="urn:microsoft.com/office/officeart/2008/layout/LinedList"/>
    <dgm:cxn modelId="{F6784540-77B9-42E2-AFF8-45AEB1485594}" srcId="{C8865871-3156-4DB0-BE73-2C62727B14EB}" destId="{CF9541D8-C548-4C18-8F31-EB8E1477FB37}" srcOrd="2" destOrd="0" parTransId="{DBECDA07-4344-4DD1-A3A4-E94AD1E4C4CF}" sibTransId="{5B55E08D-3875-43CF-9BA5-2D5214B6C8CE}"/>
    <dgm:cxn modelId="{ACADC252-430B-49E0-9A92-B1C6742FCC05}" type="presOf" srcId="{B59DF5DB-B893-44FD-999C-2D655D74DE5F}" destId="{C53ABE90-9808-485A-AA3F-359225C6DC44}" srcOrd="0" destOrd="0" presId="urn:microsoft.com/office/officeart/2008/layout/LinedList"/>
    <dgm:cxn modelId="{E1DA6166-8A6F-4AB1-A965-AD9B7D8F1121}" type="presOf" srcId="{3A399C36-8BB6-4CC4-AE89-D386A7F908E9}" destId="{E66D76BA-CA49-4155-904E-4C5DA52C82E5}" srcOrd="0" destOrd="0" presId="urn:microsoft.com/office/officeart/2008/layout/LinedList"/>
    <dgm:cxn modelId="{ECCE44B2-88B1-4C97-BB01-A263ABDA4BFE}" srcId="{C8865871-3156-4DB0-BE73-2C62727B14EB}" destId="{B59DF5DB-B893-44FD-999C-2D655D74DE5F}" srcOrd="1" destOrd="0" parTransId="{2CED8145-7A4E-4B4A-A1E0-B34B58A8E87F}" sibTransId="{0B6F10FA-16B2-412A-B2F9-B4DBF7D86A49}"/>
    <dgm:cxn modelId="{5DF9A8CC-9811-4BF5-BC17-0AFEE1F1FE43}" type="presOf" srcId="{CF9541D8-C548-4C18-8F31-EB8E1477FB37}" destId="{58A639BE-3E6D-4474-AE25-FA8D9C916EC3}" srcOrd="0" destOrd="0" presId="urn:microsoft.com/office/officeart/2008/layout/LinedList"/>
    <dgm:cxn modelId="{482ABA5F-656A-42E4-8E99-61C1258165D3}" type="presParOf" srcId="{1D1F469C-E3FE-4A5D-A497-AA119888FA67}" destId="{FCD37981-3AE6-46A0-A062-D0085797D9FB}" srcOrd="0" destOrd="0" presId="urn:microsoft.com/office/officeart/2008/layout/LinedList"/>
    <dgm:cxn modelId="{BF480635-2A06-4FD5-AC9E-B66702E0905E}" type="presParOf" srcId="{1D1F469C-E3FE-4A5D-A497-AA119888FA67}" destId="{51B559D9-5365-453F-8980-61FF678E51EC}" srcOrd="1" destOrd="0" presId="urn:microsoft.com/office/officeart/2008/layout/LinedList"/>
    <dgm:cxn modelId="{55809B91-17AC-4FB8-9B87-1FD9D8F65268}" type="presParOf" srcId="{51B559D9-5365-453F-8980-61FF678E51EC}" destId="{E66D76BA-CA49-4155-904E-4C5DA52C82E5}" srcOrd="0" destOrd="0" presId="urn:microsoft.com/office/officeart/2008/layout/LinedList"/>
    <dgm:cxn modelId="{23D7B424-F104-4443-B3F1-3543693034F4}" type="presParOf" srcId="{51B559D9-5365-453F-8980-61FF678E51EC}" destId="{53AFFA5B-5D00-4F47-B14A-819710BD894C}" srcOrd="1" destOrd="0" presId="urn:microsoft.com/office/officeart/2008/layout/LinedList"/>
    <dgm:cxn modelId="{C90D4F1C-CF31-4769-B443-23115DA1FACC}" type="presParOf" srcId="{1D1F469C-E3FE-4A5D-A497-AA119888FA67}" destId="{22AC6E0F-B73F-4B8B-94E3-E7E88ABFBBB1}" srcOrd="2" destOrd="0" presId="urn:microsoft.com/office/officeart/2008/layout/LinedList"/>
    <dgm:cxn modelId="{CAD84EFE-1B4E-4D8F-8E3A-3D9E10DF09D8}" type="presParOf" srcId="{1D1F469C-E3FE-4A5D-A497-AA119888FA67}" destId="{31D767B0-BC81-4AFE-874B-F1FD040498E9}" srcOrd="3" destOrd="0" presId="urn:microsoft.com/office/officeart/2008/layout/LinedList"/>
    <dgm:cxn modelId="{B7314B35-42A8-46BC-A0AA-9ED20880CF10}" type="presParOf" srcId="{31D767B0-BC81-4AFE-874B-F1FD040498E9}" destId="{C53ABE90-9808-485A-AA3F-359225C6DC44}" srcOrd="0" destOrd="0" presId="urn:microsoft.com/office/officeart/2008/layout/LinedList"/>
    <dgm:cxn modelId="{1A81E0B9-F63A-4C0C-ABE5-88B83E620093}" type="presParOf" srcId="{31D767B0-BC81-4AFE-874B-F1FD040498E9}" destId="{15339283-7459-4692-BDEF-065A8A1B4A72}" srcOrd="1" destOrd="0" presId="urn:microsoft.com/office/officeart/2008/layout/LinedList"/>
    <dgm:cxn modelId="{30D85751-C9B5-4166-B8EF-AD109E61B973}" type="presParOf" srcId="{1D1F469C-E3FE-4A5D-A497-AA119888FA67}" destId="{B06D5ECB-7BF0-4953-8905-F6710B94BE77}" srcOrd="4" destOrd="0" presId="urn:microsoft.com/office/officeart/2008/layout/LinedList"/>
    <dgm:cxn modelId="{C21D4712-F184-4AB0-9E72-462033977790}" type="presParOf" srcId="{1D1F469C-E3FE-4A5D-A497-AA119888FA67}" destId="{398A2519-30E9-4E41-BC1F-C62D2705E89D}" srcOrd="5" destOrd="0" presId="urn:microsoft.com/office/officeart/2008/layout/LinedList"/>
    <dgm:cxn modelId="{5491B5B2-C6B5-42DC-8EAB-ADE942D7CFEE}" type="presParOf" srcId="{398A2519-30E9-4E41-BC1F-C62D2705E89D}" destId="{58A639BE-3E6D-4474-AE25-FA8D9C916EC3}" srcOrd="0" destOrd="0" presId="urn:microsoft.com/office/officeart/2008/layout/LinedList"/>
    <dgm:cxn modelId="{30BFA2C4-F750-429E-92D0-7258BE318378}" type="presParOf" srcId="{398A2519-30E9-4E41-BC1F-C62D2705E89D}" destId="{C2F764A4-8FD9-40C3-B99D-335556FB92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A92654-F622-4452-B46D-E0768B53E06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3A3E94-D62A-42FF-A319-AD36F0F0F511}">
      <dgm:prSet custT="1"/>
      <dgm:spPr/>
      <dgm:t>
        <a:bodyPr/>
        <a:lstStyle/>
        <a:p>
          <a:r>
            <a:rPr lang="en-US" sz="2600" dirty="0"/>
            <a:t>No study had explored the acceptability of tranexamic acid from HCPs perspectives </a:t>
          </a:r>
        </a:p>
      </dgm:t>
    </dgm:pt>
    <dgm:pt modelId="{969C2283-1F2E-4E4A-8B74-1DCBB21C8FFA}" type="parTrans" cxnId="{C20C9F9A-4CD9-4AA5-A662-34E80D4F7994}">
      <dgm:prSet/>
      <dgm:spPr/>
      <dgm:t>
        <a:bodyPr/>
        <a:lstStyle/>
        <a:p>
          <a:endParaRPr lang="en-US"/>
        </a:p>
      </dgm:t>
    </dgm:pt>
    <dgm:pt modelId="{2CE27BBE-A506-4913-885C-0565FE20FB51}" type="sibTrans" cxnId="{C20C9F9A-4CD9-4AA5-A662-34E80D4F7994}">
      <dgm:prSet/>
      <dgm:spPr/>
      <dgm:t>
        <a:bodyPr/>
        <a:lstStyle/>
        <a:p>
          <a:endParaRPr lang="en-US"/>
        </a:p>
      </dgm:t>
    </dgm:pt>
    <dgm:pt modelId="{31E2F254-D79C-442A-933F-FCC651FC4EAC}">
      <dgm:prSet custT="1"/>
      <dgm:spPr/>
      <dgm:t>
        <a:bodyPr/>
        <a:lstStyle/>
        <a:p>
          <a:r>
            <a:rPr lang="en-US" sz="2600" dirty="0"/>
            <a:t>No known study on the implications for health governance and information systems.</a:t>
          </a:r>
        </a:p>
      </dgm:t>
    </dgm:pt>
    <dgm:pt modelId="{A6295D1D-A72E-4836-B96E-198DC6C675E2}" type="parTrans" cxnId="{F0D58577-3DD3-4082-9C5D-3A82A6859ACD}">
      <dgm:prSet/>
      <dgm:spPr/>
      <dgm:t>
        <a:bodyPr/>
        <a:lstStyle/>
        <a:p>
          <a:endParaRPr lang="en-US"/>
        </a:p>
      </dgm:t>
    </dgm:pt>
    <dgm:pt modelId="{F322F74A-A8A5-41B0-B0E4-289EEB4E57ED}" type="sibTrans" cxnId="{F0D58577-3DD3-4082-9C5D-3A82A6859ACD}">
      <dgm:prSet/>
      <dgm:spPr/>
      <dgm:t>
        <a:bodyPr/>
        <a:lstStyle/>
        <a:p>
          <a:endParaRPr lang="en-US"/>
        </a:p>
      </dgm:t>
    </dgm:pt>
    <dgm:pt modelId="{F94A650D-59C1-4BC4-BD13-63563A4B40A8}">
      <dgm:prSet custT="1"/>
      <dgm:spPr/>
      <dgm:t>
        <a:bodyPr/>
        <a:lstStyle/>
        <a:p>
          <a:r>
            <a:rPr lang="en-US" sz="2600" b="0" i="0" dirty="0"/>
            <a:t>Recommended IS research to establish a TXA-inclusive PPH treatment package to reduce death and disability related to PPH.</a:t>
          </a:r>
          <a:endParaRPr lang="en-US" sz="2600" dirty="0"/>
        </a:p>
      </dgm:t>
    </dgm:pt>
    <dgm:pt modelId="{4CE355FF-DFC0-40B2-B6E9-C3735AD52386}" type="parTrans" cxnId="{ED2733ED-D5BA-4F4B-8273-F67A720A8020}">
      <dgm:prSet/>
      <dgm:spPr/>
      <dgm:t>
        <a:bodyPr/>
        <a:lstStyle/>
        <a:p>
          <a:endParaRPr lang="en-US"/>
        </a:p>
      </dgm:t>
    </dgm:pt>
    <dgm:pt modelId="{3145AA53-3E75-486A-AF22-A03CC582CB38}" type="sibTrans" cxnId="{ED2733ED-D5BA-4F4B-8273-F67A720A8020}">
      <dgm:prSet/>
      <dgm:spPr/>
      <dgm:t>
        <a:bodyPr/>
        <a:lstStyle/>
        <a:p>
          <a:endParaRPr lang="en-US"/>
        </a:p>
      </dgm:t>
    </dgm:pt>
    <dgm:pt modelId="{04C5B6AE-879B-46FC-B610-59E1B42C49EB}" type="pres">
      <dgm:prSet presAssocID="{2CA92654-F622-4452-B46D-E0768B53E069}" presName="vert0" presStyleCnt="0">
        <dgm:presLayoutVars>
          <dgm:dir/>
          <dgm:animOne val="branch"/>
          <dgm:animLvl val="lvl"/>
        </dgm:presLayoutVars>
      </dgm:prSet>
      <dgm:spPr/>
    </dgm:pt>
    <dgm:pt modelId="{DCD3E6A1-14BD-4D9B-A867-693803070FAC}" type="pres">
      <dgm:prSet presAssocID="{073A3E94-D62A-42FF-A319-AD36F0F0F511}" presName="thickLine" presStyleLbl="alignNode1" presStyleIdx="0" presStyleCnt="3"/>
      <dgm:spPr/>
    </dgm:pt>
    <dgm:pt modelId="{C3E7A10F-CACB-416B-8701-867EADDADE2E}" type="pres">
      <dgm:prSet presAssocID="{073A3E94-D62A-42FF-A319-AD36F0F0F511}" presName="horz1" presStyleCnt="0"/>
      <dgm:spPr/>
    </dgm:pt>
    <dgm:pt modelId="{D72E3916-5915-4C37-935D-B88239405FFA}" type="pres">
      <dgm:prSet presAssocID="{073A3E94-D62A-42FF-A319-AD36F0F0F511}" presName="tx1" presStyleLbl="revTx" presStyleIdx="0" presStyleCnt="3"/>
      <dgm:spPr/>
    </dgm:pt>
    <dgm:pt modelId="{C03D4F20-5F3F-4A6D-B967-7F4802B08A18}" type="pres">
      <dgm:prSet presAssocID="{073A3E94-D62A-42FF-A319-AD36F0F0F511}" presName="vert1" presStyleCnt="0"/>
      <dgm:spPr/>
    </dgm:pt>
    <dgm:pt modelId="{72F94537-F707-45A4-B3EE-9256BDC1AB7F}" type="pres">
      <dgm:prSet presAssocID="{31E2F254-D79C-442A-933F-FCC651FC4EAC}" presName="thickLine" presStyleLbl="alignNode1" presStyleIdx="1" presStyleCnt="3"/>
      <dgm:spPr/>
    </dgm:pt>
    <dgm:pt modelId="{F1102DB3-38B7-4CB8-9AB2-891C23AAB4DC}" type="pres">
      <dgm:prSet presAssocID="{31E2F254-D79C-442A-933F-FCC651FC4EAC}" presName="horz1" presStyleCnt="0"/>
      <dgm:spPr/>
    </dgm:pt>
    <dgm:pt modelId="{A66121F7-AD73-434C-8CAF-E73DD2DA157F}" type="pres">
      <dgm:prSet presAssocID="{31E2F254-D79C-442A-933F-FCC651FC4EAC}" presName="tx1" presStyleLbl="revTx" presStyleIdx="1" presStyleCnt="3"/>
      <dgm:spPr/>
    </dgm:pt>
    <dgm:pt modelId="{DB6CCF2A-D2B9-4B8D-8803-38FA311C0BE8}" type="pres">
      <dgm:prSet presAssocID="{31E2F254-D79C-442A-933F-FCC651FC4EAC}" presName="vert1" presStyleCnt="0"/>
      <dgm:spPr/>
    </dgm:pt>
    <dgm:pt modelId="{C532E9C1-C943-46D1-8B2C-9809DCAA6609}" type="pres">
      <dgm:prSet presAssocID="{F94A650D-59C1-4BC4-BD13-63563A4B40A8}" presName="thickLine" presStyleLbl="alignNode1" presStyleIdx="2" presStyleCnt="3"/>
      <dgm:spPr/>
    </dgm:pt>
    <dgm:pt modelId="{C4BEAC96-5C1D-49D4-BF2C-FE4D2A3D72BA}" type="pres">
      <dgm:prSet presAssocID="{F94A650D-59C1-4BC4-BD13-63563A4B40A8}" presName="horz1" presStyleCnt="0"/>
      <dgm:spPr/>
    </dgm:pt>
    <dgm:pt modelId="{ADA4D714-ADC8-4524-90DB-8E5E7635F8E8}" type="pres">
      <dgm:prSet presAssocID="{F94A650D-59C1-4BC4-BD13-63563A4B40A8}" presName="tx1" presStyleLbl="revTx" presStyleIdx="2" presStyleCnt="3"/>
      <dgm:spPr/>
    </dgm:pt>
    <dgm:pt modelId="{E95834BE-99ED-4785-BC44-21D8F62B54DD}" type="pres">
      <dgm:prSet presAssocID="{F94A650D-59C1-4BC4-BD13-63563A4B40A8}" presName="vert1" presStyleCnt="0"/>
      <dgm:spPr/>
    </dgm:pt>
  </dgm:ptLst>
  <dgm:cxnLst>
    <dgm:cxn modelId="{A23F0100-16C7-4707-89AC-231886B16D49}" type="presOf" srcId="{2CA92654-F622-4452-B46D-E0768B53E069}" destId="{04C5B6AE-879B-46FC-B610-59E1B42C49EB}" srcOrd="0" destOrd="0" presId="urn:microsoft.com/office/officeart/2008/layout/LinedList"/>
    <dgm:cxn modelId="{A9896603-7DCE-4BFC-8AEC-790081CC560D}" type="presOf" srcId="{073A3E94-D62A-42FF-A319-AD36F0F0F511}" destId="{D72E3916-5915-4C37-935D-B88239405FFA}" srcOrd="0" destOrd="0" presId="urn:microsoft.com/office/officeart/2008/layout/LinedList"/>
    <dgm:cxn modelId="{0390EB4A-6CF3-4290-80F5-860DDEB21719}" type="presOf" srcId="{31E2F254-D79C-442A-933F-FCC651FC4EAC}" destId="{A66121F7-AD73-434C-8CAF-E73DD2DA157F}" srcOrd="0" destOrd="0" presId="urn:microsoft.com/office/officeart/2008/layout/LinedList"/>
    <dgm:cxn modelId="{F0D58577-3DD3-4082-9C5D-3A82A6859ACD}" srcId="{2CA92654-F622-4452-B46D-E0768B53E069}" destId="{31E2F254-D79C-442A-933F-FCC651FC4EAC}" srcOrd="1" destOrd="0" parTransId="{A6295D1D-A72E-4836-B96E-198DC6C675E2}" sibTransId="{F322F74A-A8A5-41B0-B0E4-289EEB4E57ED}"/>
    <dgm:cxn modelId="{C20C9F9A-4CD9-4AA5-A662-34E80D4F7994}" srcId="{2CA92654-F622-4452-B46D-E0768B53E069}" destId="{073A3E94-D62A-42FF-A319-AD36F0F0F511}" srcOrd="0" destOrd="0" parTransId="{969C2283-1F2E-4E4A-8B74-1DCBB21C8FFA}" sibTransId="{2CE27BBE-A506-4913-885C-0565FE20FB51}"/>
    <dgm:cxn modelId="{3BF22DD4-54A1-40C3-BEF4-5C97470D91A6}" type="presOf" srcId="{F94A650D-59C1-4BC4-BD13-63563A4B40A8}" destId="{ADA4D714-ADC8-4524-90DB-8E5E7635F8E8}" srcOrd="0" destOrd="0" presId="urn:microsoft.com/office/officeart/2008/layout/LinedList"/>
    <dgm:cxn modelId="{ED2733ED-D5BA-4F4B-8273-F67A720A8020}" srcId="{2CA92654-F622-4452-B46D-E0768B53E069}" destId="{F94A650D-59C1-4BC4-BD13-63563A4B40A8}" srcOrd="2" destOrd="0" parTransId="{4CE355FF-DFC0-40B2-B6E9-C3735AD52386}" sibTransId="{3145AA53-3E75-486A-AF22-A03CC582CB38}"/>
    <dgm:cxn modelId="{5FFB4200-BD04-4A0F-938E-D1B03D7914FF}" type="presParOf" srcId="{04C5B6AE-879B-46FC-B610-59E1B42C49EB}" destId="{DCD3E6A1-14BD-4D9B-A867-693803070FAC}" srcOrd="0" destOrd="0" presId="urn:microsoft.com/office/officeart/2008/layout/LinedList"/>
    <dgm:cxn modelId="{AAFC0E04-6619-43E0-9CD2-C3EBA3E1906F}" type="presParOf" srcId="{04C5B6AE-879B-46FC-B610-59E1B42C49EB}" destId="{C3E7A10F-CACB-416B-8701-867EADDADE2E}" srcOrd="1" destOrd="0" presId="urn:microsoft.com/office/officeart/2008/layout/LinedList"/>
    <dgm:cxn modelId="{F6791E80-CD6D-415E-82C9-F52DF01BC334}" type="presParOf" srcId="{C3E7A10F-CACB-416B-8701-867EADDADE2E}" destId="{D72E3916-5915-4C37-935D-B88239405FFA}" srcOrd="0" destOrd="0" presId="urn:microsoft.com/office/officeart/2008/layout/LinedList"/>
    <dgm:cxn modelId="{85FB9305-A4BB-4718-9AEC-BC2309FAD21B}" type="presParOf" srcId="{C3E7A10F-CACB-416B-8701-867EADDADE2E}" destId="{C03D4F20-5F3F-4A6D-B967-7F4802B08A18}" srcOrd="1" destOrd="0" presId="urn:microsoft.com/office/officeart/2008/layout/LinedList"/>
    <dgm:cxn modelId="{F48404B6-D1B9-4F08-B28B-3DFD86F135F0}" type="presParOf" srcId="{04C5B6AE-879B-46FC-B610-59E1B42C49EB}" destId="{72F94537-F707-45A4-B3EE-9256BDC1AB7F}" srcOrd="2" destOrd="0" presId="urn:microsoft.com/office/officeart/2008/layout/LinedList"/>
    <dgm:cxn modelId="{22BAA03B-262D-4F31-8876-AAD5785EEE7F}" type="presParOf" srcId="{04C5B6AE-879B-46FC-B610-59E1B42C49EB}" destId="{F1102DB3-38B7-4CB8-9AB2-891C23AAB4DC}" srcOrd="3" destOrd="0" presId="urn:microsoft.com/office/officeart/2008/layout/LinedList"/>
    <dgm:cxn modelId="{D2788FD8-5E8F-49B0-B1D2-13A7E8487AFA}" type="presParOf" srcId="{F1102DB3-38B7-4CB8-9AB2-891C23AAB4DC}" destId="{A66121F7-AD73-434C-8CAF-E73DD2DA157F}" srcOrd="0" destOrd="0" presId="urn:microsoft.com/office/officeart/2008/layout/LinedList"/>
    <dgm:cxn modelId="{45444AA6-1364-411B-B2E7-F277BE09F380}" type="presParOf" srcId="{F1102DB3-38B7-4CB8-9AB2-891C23AAB4DC}" destId="{DB6CCF2A-D2B9-4B8D-8803-38FA311C0BE8}" srcOrd="1" destOrd="0" presId="urn:microsoft.com/office/officeart/2008/layout/LinedList"/>
    <dgm:cxn modelId="{B01CAA7C-20DB-4654-BF1D-8C8D72241955}" type="presParOf" srcId="{04C5B6AE-879B-46FC-B610-59E1B42C49EB}" destId="{C532E9C1-C943-46D1-8B2C-9809DCAA6609}" srcOrd="4" destOrd="0" presId="urn:microsoft.com/office/officeart/2008/layout/LinedList"/>
    <dgm:cxn modelId="{16C03B89-1DDA-442D-A8CF-EC536DC9B201}" type="presParOf" srcId="{04C5B6AE-879B-46FC-B610-59E1B42C49EB}" destId="{C4BEAC96-5C1D-49D4-BF2C-FE4D2A3D72BA}" srcOrd="5" destOrd="0" presId="urn:microsoft.com/office/officeart/2008/layout/LinedList"/>
    <dgm:cxn modelId="{B0FF55BC-7216-4196-868B-9CD7973FD4D7}" type="presParOf" srcId="{C4BEAC96-5C1D-49D4-BF2C-FE4D2A3D72BA}" destId="{ADA4D714-ADC8-4524-90DB-8E5E7635F8E8}" srcOrd="0" destOrd="0" presId="urn:microsoft.com/office/officeart/2008/layout/LinedList"/>
    <dgm:cxn modelId="{999EAC1B-8B40-476B-8268-D81604707F78}" type="presParOf" srcId="{C4BEAC96-5C1D-49D4-BF2C-FE4D2A3D72BA}" destId="{E95834BE-99ED-4785-BC44-21D8F62B54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F7ED72-31C6-4B26-B153-5BDEC11C87D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1F82747-1D31-4C39-A85C-D778A7E9C6A9}">
      <dgm:prSet custT="1"/>
      <dgm:spPr/>
      <dgm:t>
        <a:bodyPr/>
        <a:lstStyle/>
        <a:p>
          <a:r>
            <a:rPr lang="en-US" sz="2500" dirty="0"/>
            <a:t>Identified barriers to the uptake of intermittent preventive therapy during pregnancy </a:t>
          </a:r>
        </a:p>
      </dgm:t>
    </dgm:pt>
    <dgm:pt modelId="{00BFF869-34AD-48C8-9166-89334C8975E2}" type="parTrans" cxnId="{DAEA69E5-2990-4F6B-A879-A15FBDA07A06}">
      <dgm:prSet/>
      <dgm:spPr/>
      <dgm:t>
        <a:bodyPr/>
        <a:lstStyle/>
        <a:p>
          <a:endParaRPr lang="en-US"/>
        </a:p>
      </dgm:t>
    </dgm:pt>
    <dgm:pt modelId="{B3A0A33B-227C-4B44-96EC-AA29BB930C75}" type="sibTrans" cxnId="{DAEA69E5-2990-4F6B-A879-A15FBDA07A06}">
      <dgm:prSet/>
      <dgm:spPr/>
      <dgm:t>
        <a:bodyPr/>
        <a:lstStyle/>
        <a:p>
          <a:endParaRPr lang="en-US"/>
        </a:p>
      </dgm:t>
    </dgm:pt>
    <dgm:pt modelId="{5E59AEE2-84D7-4B16-92E0-E1C470ECF8CD}">
      <dgm:prSet custT="1"/>
      <dgm:spPr/>
      <dgm:t>
        <a:bodyPr/>
        <a:lstStyle/>
        <a:p>
          <a:r>
            <a:rPr lang="en-US" sz="2500" dirty="0"/>
            <a:t>Identified interventions that have been shown to improve IPTp coverage</a:t>
          </a:r>
        </a:p>
      </dgm:t>
    </dgm:pt>
    <dgm:pt modelId="{C6331606-84CF-48FD-B075-2AD3E3D782E4}" type="parTrans" cxnId="{0BC4039D-F1DE-4E5B-B16E-99953CF96548}">
      <dgm:prSet/>
      <dgm:spPr/>
      <dgm:t>
        <a:bodyPr/>
        <a:lstStyle/>
        <a:p>
          <a:endParaRPr lang="en-US"/>
        </a:p>
      </dgm:t>
    </dgm:pt>
    <dgm:pt modelId="{D91B5D31-F8E3-4DBF-B3D9-EBF5AD531708}" type="sibTrans" cxnId="{0BC4039D-F1DE-4E5B-B16E-99953CF96548}">
      <dgm:prSet/>
      <dgm:spPr/>
      <dgm:t>
        <a:bodyPr/>
        <a:lstStyle/>
        <a:p>
          <a:endParaRPr lang="en-US"/>
        </a:p>
      </dgm:t>
    </dgm:pt>
    <dgm:pt modelId="{36588D86-1044-497C-A0A7-B0621EE6FBE4}">
      <dgm:prSet custT="1"/>
      <dgm:spPr/>
      <dgm:t>
        <a:bodyPr/>
        <a:lstStyle/>
        <a:p>
          <a:r>
            <a:rPr lang="en-US" sz="2500" dirty="0"/>
            <a:t>Recommended eight strategies that will facilitate the uptake of IPTp</a:t>
          </a:r>
        </a:p>
      </dgm:t>
    </dgm:pt>
    <dgm:pt modelId="{A1090114-CECD-4957-9274-1491DF693080}" type="parTrans" cxnId="{F0DC7CF0-52D4-4E6D-8986-CE4E9FA0C426}">
      <dgm:prSet/>
      <dgm:spPr/>
      <dgm:t>
        <a:bodyPr/>
        <a:lstStyle/>
        <a:p>
          <a:endParaRPr lang="en-US"/>
        </a:p>
      </dgm:t>
    </dgm:pt>
    <dgm:pt modelId="{6561B0BB-3C30-46F9-82C2-F2CF9EC3B86D}" type="sibTrans" cxnId="{F0DC7CF0-52D4-4E6D-8986-CE4E9FA0C426}">
      <dgm:prSet/>
      <dgm:spPr/>
      <dgm:t>
        <a:bodyPr/>
        <a:lstStyle/>
        <a:p>
          <a:endParaRPr lang="en-US"/>
        </a:p>
      </dgm:t>
    </dgm:pt>
    <dgm:pt modelId="{A4EAE2A1-E7D1-479D-AB62-0F21AFD3F562}">
      <dgm:prSet custT="1"/>
      <dgm:spPr/>
      <dgm:t>
        <a:bodyPr/>
        <a:lstStyle/>
        <a:p>
          <a:r>
            <a:rPr lang="en-US" sz="2500" dirty="0"/>
            <a:t>This can only be feasible with IS </a:t>
          </a:r>
        </a:p>
      </dgm:t>
    </dgm:pt>
    <dgm:pt modelId="{39CFDA6D-7FAA-4816-B0F0-12BC2A6A6BA5}" type="parTrans" cxnId="{7EE80179-ACAE-415B-8868-BD179A8FFD82}">
      <dgm:prSet/>
      <dgm:spPr/>
      <dgm:t>
        <a:bodyPr/>
        <a:lstStyle/>
        <a:p>
          <a:endParaRPr lang="en-US"/>
        </a:p>
      </dgm:t>
    </dgm:pt>
    <dgm:pt modelId="{BF8077E9-385F-45CB-91A8-3C0B8C97CA6E}" type="sibTrans" cxnId="{7EE80179-ACAE-415B-8868-BD179A8FFD82}">
      <dgm:prSet/>
      <dgm:spPr/>
      <dgm:t>
        <a:bodyPr/>
        <a:lstStyle/>
        <a:p>
          <a:endParaRPr lang="en-US"/>
        </a:p>
      </dgm:t>
    </dgm:pt>
    <dgm:pt modelId="{37E70F08-E120-40CB-BCB9-375FC6D85404}" type="pres">
      <dgm:prSet presAssocID="{C6F7ED72-31C6-4B26-B153-5BDEC11C87D8}" presName="vert0" presStyleCnt="0">
        <dgm:presLayoutVars>
          <dgm:dir/>
          <dgm:animOne val="branch"/>
          <dgm:animLvl val="lvl"/>
        </dgm:presLayoutVars>
      </dgm:prSet>
      <dgm:spPr/>
    </dgm:pt>
    <dgm:pt modelId="{BEF43D4F-933E-44D4-8777-A365D81FA85B}" type="pres">
      <dgm:prSet presAssocID="{61F82747-1D31-4C39-A85C-D778A7E9C6A9}" presName="thickLine" presStyleLbl="alignNode1" presStyleIdx="0" presStyleCnt="4"/>
      <dgm:spPr/>
    </dgm:pt>
    <dgm:pt modelId="{25EBDDF8-1415-4405-9C5A-BE0A8C6BC034}" type="pres">
      <dgm:prSet presAssocID="{61F82747-1D31-4C39-A85C-D778A7E9C6A9}" presName="horz1" presStyleCnt="0"/>
      <dgm:spPr/>
    </dgm:pt>
    <dgm:pt modelId="{FCED386B-5710-4F24-BAE0-BE01BFCDB611}" type="pres">
      <dgm:prSet presAssocID="{61F82747-1D31-4C39-A85C-D778A7E9C6A9}" presName="tx1" presStyleLbl="revTx" presStyleIdx="0" presStyleCnt="4"/>
      <dgm:spPr/>
    </dgm:pt>
    <dgm:pt modelId="{AD2964CD-64B0-4B69-849D-6AAE02B05D51}" type="pres">
      <dgm:prSet presAssocID="{61F82747-1D31-4C39-A85C-D778A7E9C6A9}" presName="vert1" presStyleCnt="0"/>
      <dgm:spPr/>
    </dgm:pt>
    <dgm:pt modelId="{608ABB5A-BFEE-4AC7-9B5E-915F47655035}" type="pres">
      <dgm:prSet presAssocID="{5E59AEE2-84D7-4B16-92E0-E1C470ECF8CD}" presName="thickLine" presStyleLbl="alignNode1" presStyleIdx="1" presStyleCnt="4"/>
      <dgm:spPr/>
    </dgm:pt>
    <dgm:pt modelId="{6AEFB933-65BF-4BD1-A05A-C6B524BA0AF5}" type="pres">
      <dgm:prSet presAssocID="{5E59AEE2-84D7-4B16-92E0-E1C470ECF8CD}" presName="horz1" presStyleCnt="0"/>
      <dgm:spPr/>
    </dgm:pt>
    <dgm:pt modelId="{D208805C-B30D-48A7-99A3-1D3D67C9BF54}" type="pres">
      <dgm:prSet presAssocID="{5E59AEE2-84D7-4B16-92E0-E1C470ECF8CD}" presName="tx1" presStyleLbl="revTx" presStyleIdx="1" presStyleCnt="4"/>
      <dgm:spPr/>
    </dgm:pt>
    <dgm:pt modelId="{368C2C7F-B1FC-46C9-9ECE-67AF742F84A1}" type="pres">
      <dgm:prSet presAssocID="{5E59AEE2-84D7-4B16-92E0-E1C470ECF8CD}" presName="vert1" presStyleCnt="0"/>
      <dgm:spPr/>
    </dgm:pt>
    <dgm:pt modelId="{1A52720D-C019-45C3-9184-117DCA868956}" type="pres">
      <dgm:prSet presAssocID="{36588D86-1044-497C-A0A7-B0621EE6FBE4}" presName="thickLine" presStyleLbl="alignNode1" presStyleIdx="2" presStyleCnt="4"/>
      <dgm:spPr/>
    </dgm:pt>
    <dgm:pt modelId="{B1340B0D-43E3-4BFF-BFE0-BEAD132CA9BD}" type="pres">
      <dgm:prSet presAssocID="{36588D86-1044-497C-A0A7-B0621EE6FBE4}" presName="horz1" presStyleCnt="0"/>
      <dgm:spPr/>
    </dgm:pt>
    <dgm:pt modelId="{B8DD5B64-696A-4F7D-A171-84C9102A1C8A}" type="pres">
      <dgm:prSet presAssocID="{36588D86-1044-497C-A0A7-B0621EE6FBE4}" presName="tx1" presStyleLbl="revTx" presStyleIdx="2" presStyleCnt="4"/>
      <dgm:spPr/>
    </dgm:pt>
    <dgm:pt modelId="{F7FB4EC6-E4DE-4A28-9E03-51A944EE6BAD}" type="pres">
      <dgm:prSet presAssocID="{36588D86-1044-497C-A0A7-B0621EE6FBE4}" presName="vert1" presStyleCnt="0"/>
      <dgm:spPr/>
    </dgm:pt>
    <dgm:pt modelId="{A7CA89F8-F0DD-42B2-9149-E537D4CB78CE}" type="pres">
      <dgm:prSet presAssocID="{A4EAE2A1-E7D1-479D-AB62-0F21AFD3F562}" presName="thickLine" presStyleLbl="alignNode1" presStyleIdx="3" presStyleCnt="4"/>
      <dgm:spPr/>
    </dgm:pt>
    <dgm:pt modelId="{2D8EB200-2D8F-4916-BF03-C3296DF2DBCD}" type="pres">
      <dgm:prSet presAssocID="{A4EAE2A1-E7D1-479D-AB62-0F21AFD3F562}" presName="horz1" presStyleCnt="0"/>
      <dgm:spPr/>
    </dgm:pt>
    <dgm:pt modelId="{3E1983AA-7FB3-4C8F-B369-CFD432BD55C0}" type="pres">
      <dgm:prSet presAssocID="{A4EAE2A1-E7D1-479D-AB62-0F21AFD3F562}" presName="tx1" presStyleLbl="revTx" presStyleIdx="3" presStyleCnt="4"/>
      <dgm:spPr/>
    </dgm:pt>
    <dgm:pt modelId="{6FBF333F-13AD-4549-AFC6-C5379BDE8CE6}" type="pres">
      <dgm:prSet presAssocID="{A4EAE2A1-E7D1-479D-AB62-0F21AFD3F562}" presName="vert1" presStyleCnt="0"/>
      <dgm:spPr/>
    </dgm:pt>
  </dgm:ptLst>
  <dgm:cxnLst>
    <dgm:cxn modelId="{84BC9737-6DD0-4872-B9DF-CCEBDD85AB56}" type="presOf" srcId="{36588D86-1044-497C-A0A7-B0621EE6FBE4}" destId="{B8DD5B64-696A-4F7D-A171-84C9102A1C8A}" srcOrd="0" destOrd="0" presId="urn:microsoft.com/office/officeart/2008/layout/LinedList"/>
    <dgm:cxn modelId="{B853875B-C7B2-429A-9223-FB42B3ACAB7C}" type="presOf" srcId="{5E59AEE2-84D7-4B16-92E0-E1C470ECF8CD}" destId="{D208805C-B30D-48A7-99A3-1D3D67C9BF54}" srcOrd="0" destOrd="0" presId="urn:microsoft.com/office/officeart/2008/layout/LinedList"/>
    <dgm:cxn modelId="{B55F4176-D1A3-4BCB-A58B-DAA0B7584F3D}" type="presOf" srcId="{61F82747-1D31-4C39-A85C-D778A7E9C6A9}" destId="{FCED386B-5710-4F24-BAE0-BE01BFCDB611}" srcOrd="0" destOrd="0" presId="urn:microsoft.com/office/officeart/2008/layout/LinedList"/>
    <dgm:cxn modelId="{7EE80179-ACAE-415B-8868-BD179A8FFD82}" srcId="{C6F7ED72-31C6-4B26-B153-5BDEC11C87D8}" destId="{A4EAE2A1-E7D1-479D-AB62-0F21AFD3F562}" srcOrd="3" destOrd="0" parTransId="{39CFDA6D-7FAA-4816-B0F0-12BC2A6A6BA5}" sibTransId="{BF8077E9-385F-45CB-91A8-3C0B8C97CA6E}"/>
    <dgm:cxn modelId="{B761DD8A-CA0A-4F7E-923E-230E67A39CEC}" type="presOf" srcId="{C6F7ED72-31C6-4B26-B153-5BDEC11C87D8}" destId="{37E70F08-E120-40CB-BCB9-375FC6D85404}" srcOrd="0" destOrd="0" presId="urn:microsoft.com/office/officeart/2008/layout/LinedList"/>
    <dgm:cxn modelId="{80FE1B96-AA73-40F8-9982-2171AC135CED}" type="presOf" srcId="{A4EAE2A1-E7D1-479D-AB62-0F21AFD3F562}" destId="{3E1983AA-7FB3-4C8F-B369-CFD432BD55C0}" srcOrd="0" destOrd="0" presId="urn:microsoft.com/office/officeart/2008/layout/LinedList"/>
    <dgm:cxn modelId="{0BC4039D-F1DE-4E5B-B16E-99953CF96548}" srcId="{C6F7ED72-31C6-4B26-B153-5BDEC11C87D8}" destId="{5E59AEE2-84D7-4B16-92E0-E1C470ECF8CD}" srcOrd="1" destOrd="0" parTransId="{C6331606-84CF-48FD-B075-2AD3E3D782E4}" sibTransId="{D91B5D31-F8E3-4DBF-B3D9-EBF5AD531708}"/>
    <dgm:cxn modelId="{DAEA69E5-2990-4F6B-A879-A15FBDA07A06}" srcId="{C6F7ED72-31C6-4B26-B153-5BDEC11C87D8}" destId="{61F82747-1D31-4C39-A85C-D778A7E9C6A9}" srcOrd="0" destOrd="0" parTransId="{00BFF869-34AD-48C8-9166-89334C8975E2}" sibTransId="{B3A0A33B-227C-4B44-96EC-AA29BB930C75}"/>
    <dgm:cxn modelId="{F0DC7CF0-52D4-4E6D-8986-CE4E9FA0C426}" srcId="{C6F7ED72-31C6-4B26-B153-5BDEC11C87D8}" destId="{36588D86-1044-497C-A0A7-B0621EE6FBE4}" srcOrd="2" destOrd="0" parTransId="{A1090114-CECD-4957-9274-1491DF693080}" sibTransId="{6561B0BB-3C30-46F9-82C2-F2CF9EC3B86D}"/>
    <dgm:cxn modelId="{205BFBD6-D12A-451A-BBDC-E396E6983830}" type="presParOf" srcId="{37E70F08-E120-40CB-BCB9-375FC6D85404}" destId="{BEF43D4F-933E-44D4-8777-A365D81FA85B}" srcOrd="0" destOrd="0" presId="urn:microsoft.com/office/officeart/2008/layout/LinedList"/>
    <dgm:cxn modelId="{4E17B5AC-EE09-4C3B-845F-8447B3291561}" type="presParOf" srcId="{37E70F08-E120-40CB-BCB9-375FC6D85404}" destId="{25EBDDF8-1415-4405-9C5A-BE0A8C6BC034}" srcOrd="1" destOrd="0" presId="urn:microsoft.com/office/officeart/2008/layout/LinedList"/>
    <dgm:cxn modelId="{F86165D2-F6C2-40E2-ACDF-CE7F2E8F2D9D}" type="presParOf" srcId="{25EBDDF8-1415-4405-9C5A-BE0A8C6BC034}" destId="{FCED386B-5710-4F24-BAE0-BE01BFCDB611}" srcOrd="0" destOrd="0" presId="urn:microsoft.com/office/officeart/2008/layout/LinedList"/>
    <dgm:cxn modelId="{FFD409F3-CF42-4E49-9410-2AA79496AD2B}" type="presParOf" srcId="{25EBDDF8-1415-4405-9C5A-BE0A8C6BC034}" destId="{AD2964CD-64B0-4B69-849D-6AAE02B05D51}" srcOrd="1" destOrd="0" presId="urn:microsoft.com/office/officeart/2008/layout/LinedList"/>
    <dgm:cxn modelId="{484755E1-C912-4B23-BDB4-3B43EFBAEDE3}" type="presParOf" srcId="{37E70F08-E120-40CB-BCB9-375FC6D85404}" destId="{608ABB5A-BFEE-4AC7-9B5E-915F47655035}" srcOrd="2" destOrd="0" presId="urn:microsoft.com/office/officeart/2008/layout/LinedList"/>
    <dgm:cxn modelId="{F33179B5-12A7-4BFF-97F4-CD003CAF999A}" type="presParOf" srcId="{37E70F08-E120-40CB-BCB9-375FC6D85404}" destId="{6AEFB933-65BF-4BD1-A05A-C6B524BA0AF5}" srcOrd="3" destOrd="0" presId="urn:microsoft.com/office/officeart/2008/layout/LinedList"/>
    <dgm:cxn modelId="{FD6EA86D-9DD7-4F90-9CE7-D5DFDCBF544E}" type="presParOf" srcId="{6AEFB933-65BF-4BD1-A05A-C6B524BA0AF5}" destId="{D208805C-B30D-48A7-99A3-1D3D67C9BF54}" srcOrd="0" destOrd="0" presId="urn:microsoft.com/office/officeart/2008/layout/LinedList"/>
    <dgm:cxn modelId="{B8C95E4A-22A5-4920-A8B6-C59431D10AAE}" type="presParOf" srcId="{6AEFB933-65BF-4BD1-A05A-C6B524BA0AF5}" destId="{368C2C7F-B1FC-46C9-9ECE-67AF742F84A1}" srcOrd="1" destOrd="0" presId="urn:microsoft.com/office/officeart/2008/layout/LinedList"/>
    <dgm:cxn modelId="{E6B84071-6F29-4747-8C08-03A255588F27}" type="presParOf" srcId="{37E70F08-E120-40CB-BCB9-375FC6D85404}" destId="{1A52720D-C019-45C3-9184-117DCA868956}" srcOrd="4" destOrd="0" presId="urn:microsoft.com/office/officeart/2008/layout/LinedList"/>
    <dgm:cxn modelId="{76C13CA3-7852-4955-8C25-8E5C77AD01F3}" type="presParOf" srcId="{37E70F08-E120-40CB-BCB9-375FC6D85404}" destId="{B1340B0D-43E3-4BFF-BFE0-BEAD132CA9BD}" srcOrd="5" destOrd="0" presId="urn:microsoft.com/office/officeart/2008/layout/LinedList"/>
    <dgm:cxn modelId="{CF3A9744-63E5-4FC6-9F9A-80CF912C081C}" type="presParOf" srcId="{B1340B0D-43E3-4BFF-BFE0-BEAD132CA9BD}" destId="{B8DD5B64-696A-4F7D-A171-84C9102A1C8A}" srcOrd="0" destOrd="0" presId="urn:microsoft.com/office/officeart/2008/layout/LinedList"/>
    <dgm:cxn modelId="{9C6D72C9-B370-41A0-A5D0-DC23A57F83F9}" type="presParOf" srcId="{B1340B0D-43E3-4BFF-BFE0-BEAD132CA9BD}" destId="{F7FB4EC6-E4DE-4A28-9E03-51A944EE6BAD}" srcOrd="1" destOrd="0" presId="urn:microsoft.com/office/officeart/2008/layout/LinedList"/>
    <dgm:cxn modelId="{B49A2468-09DC-4A7B-8F3A-D703970B2C7E}" type="presParOf" srcId="{37E70F08-E120-40CB-BCB9-375FC6D85404}" destId="{A7CA89F8-F0DD-42B2-9149-E537D4CB78CE}" srcOrd="6" destOrd="0" presId="urn:microsoft.com/office/officeart/2008/layout/LinedList"/>
    <dgm:cxn modelId="{8831057F-265D-47AB-A7EE-6B3A4AE3EE04}" type="presParOf" srcId="{37E70F08-E120-40CB-BCB9-375FC6D85404}" destId="{2D8EB200-2D8F-4916-BF03-C3296DF2DBCD}" srcOrd="7" destOrd="0" presId="urn:microsoft.com/office/officeart/2008/layout/LinedList"/>
    <dgm:cxn modelId="{7B33ABD6-8594-46B8-A23D-C2FE4F305E23}" type="presParOf" srcId="{2D8EB200-2D8F-4916-BF03-C3296DF2DBCD}" destId="{3E1983AA-7FB3-4C8F-B369-CFD432BD55C0}" srcOrd="0" destOrd="0" presId="urn:microsoft.com/office/officeart/2008/layout/LinedList"/>
    <dgm:cxn modelId="{17D9247C-A488-40EF-95FF-C4A1E4309958}" type="presParOf" srcId="{2D8EB200-2D8F-4916-BF03-C3296DF2DBCD}" destId="{6FBF333F-13AD-4549-AFC6-C5379BDE8C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761A22-FE07-4D05-B796-2095AD51AEF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D0C193-0C03-43CE-9394-042A71A8C851}">
      <dgm:prSet custT="1"/>
      <dgm:spPr/>
      <dgm:t>
        <a:bodyPr/>
        <a:lstStyle/>
        <a:p>
          <a:r>
            <a:rPr lang="en-US" sz="2200" dirty="0"/>
            <a:t>Prevalence is still high </a:t>
          </a:r>
        </a:p>
      </dgm:t>
    </dgm:pt>
    <dgm:pt modelId="{EB0C6FE7-4E81-4F01-9156-307E7A8FC7C3}" type="parTrans" cxnId="{CCD14A6F-9433-417E-BA66-03DB0FE87A70}">
      <dgm:prSet/>
      <dgm:spPr/>
      <dgm:t>
        <a:bodyPr/>
        <a:lstStyle/>
        <a:p>
          <a:endParaRPr lang="en-US"/>
        </a:p>
      </dgm:t>
    </dgm:pt>
    <dgm:pt modelId="{B4FD24F2-3C88-40E0-861D-99FFEE869FB9}" type="sibTrans" cxnId="{CCD14A6F-9433-417E-BA66-03DB0FE87A70}">
      <dgm:prSet/>
      <dgm:spPr/>
      <dgm:t>
        <a:bodyPr/>
        <a:lstStyle/>
        <a:p>
          <a:endParaRPr lang="en-US"/>
        </a:p>
      </dgm:t>
    </dgm:pt>
    <dgm:pt modelId="{9DA34FD6-5575-4592-A925-8BA11D3AF1EE}">
      <dgm:prSet custT="1"/>
      <dgm:spPr/>
      <dgm:t>
        <a:bodyPr/>
        <a:lstStyle/>
        <a:p>
          <a:r>
            <a:rPr lang="en-US" sz="2200" dirty="0"/>
            <a:t>A need for an in-depth understanding of associated sociocultural and environmental factors</a:t>
          </a:r>
        </a:p>
      </dgm:t>
    </dgm:pt>
    <dgm:pt modelId="{790547FC-4428-44C0-A745-81E9C8BB0107}" type="parTrans" cxnId="{8B8BC30C-031E-4678-9FBA-B05871F166DB}">
      <dgm:prSet/>
      <dgm:spPr/>
      <dgm:t>
        <a:bodyPr/>
        <a:lstStyle/>
        <a:p>
          <a:endParaRPr lang="en-US"/>
        </a:p>
      </dgm:t>
    </dgm:pt>
    <dgm:pt modelId="{E8FE2DEB-6EE1-4742-8561-CAEE4EA651CB}" type="sibTrans" cxnId="{8B8BC30C-031E-4678-9FBA-B05871F166DB}">
      <dgm:prSet/>
      <dgm:spPr/>
      <dgm:t>
        <a:bodyPr/>
        <a:lstStyle/>
        <a:p>
          <a:endParaRPr lang="en-US"/>
        </a:p>
      </dgm:t>
    </dgm:pt>
    <dgm:pt modelId="{5063AC44-77A7-470F-979F-409E2469674C}">
      <dgm:prSet custT="1"/>
      <dgm:spPr/>
      <dgm:t>
        <a:bodyPr/>
        <a:lstStyle/>
        <a:p>
          <a:r>
            <a:rPr lang="en-US" sz="2200" dirty="0"/>
            <a:t>Qualitative studies can facilitate richer responses  </a:t>
          </a:r>
        </a:p>
      </dgm:t>
    </dgm:pt>
    <dgm:pt modelId="{29902CDE-E6B6-4B0F-BDBA-A743FE4B826F}" type="parTrans" cxnId="{6F3FE7DE-20B3-43E1-B855-E213132DCB42}">
      <dgm:prSet/>
      <dgm:spPr/>
      <dgm:t>
        <a:bodyPr/>
        <a:lstStyle/>
        <a:p>
          <a:endParaRPr lang="en-US"/>
        </a:p>
      </dgm:t>
    </dgm:pt>
    <dgm:pt modelId="{A28C5A36-0B4F-41E5-82A3-E8E45E57371C}" type="sibTrans" cxnId="{6F3FE7DE-20B3-43E1-B855-E213132DCB42}">
      <dgm:prSet/>
      <dgm:spPr/>
      <dgm:t>
        <a:bodyPr/>
        <a:lstStyle/>
        <a:p>
          <a:endParaRPr lang="en-US"/>
        </a:p>
      </dgm:t>
    </dgm:pt>
    <dgm:pt modelId="{2ACB5395-C5AD-49E8-B073-C3EBE5EF7427}">
      <dgm:prSet custT="1"/>
      <dgm:spPr/>
      <dgm:t>
        <a:bodyPr/>
        <a:lstStyle/>
        <a:p>
          <a:r>
            <a:rPr lang="en-US" sz="2200" dirty="0"/>
            <a:t>Enhance the development of policies and practical guidelines to reduce this high prevalence </a:t>
          </a:r>
        </a:p>
      </dgm:t>
    </dgm:pt>
    <dgm:pt modelId="{83F8A3F2-0E18-4711-8426-3C335BC2259E}" type="parTrans" cxnId="{D6F88967-2C59-42E1-BF2A-ED32A1436C0C}">
      <dgm:prSet/>
      <dgm:spPr/>
      <dgm:t>
        <a:bodyPr/>
        <a:lstStyle/>
        <a:p>
          <a:endParaRPr lang="en-US"/>
        </a:p>
      </dgm:t>
    </dgm:pt>
    <dgm:pt modelId="{F90BE1E3-49C3-4D78-ADE9-C0EDB867E584}" type="sibTrans" cxnId="{D6F88967-2C59-42E1-BF2A-ED32A1436C0C}">
      <dgm:prSet/>
      <dgm:spPr/>
      <dgm:t>
        <a:bodyPr/>
        <a:lstStyle/>
        <a:p>
          <a:endParaRPr lang="en-US"/>
        </a:p>
      </dgm:t>
    </dgm:pt>
    <dgm:pt modelId="{DC34FBBC-8549-4419-AE23-70210ABDC5B0}">
      <dgm:prSet custT="1"/>
      <dgm:spPr/>
      <dgm:t>
        <a:bodyPr/>
        <a:lstStyle/>
        <a:p>
          <a:r>
            <a:rPr lang="en-US" sz="2200" dirty="0"/>
            <a:t>This can be achieved through IS research </a:t>
          </a:r>
        </a:p>
      </dgm:t>
    </dgm:pt>
    <dgm:pt modelId="{4FAE9CC8-C2F5-4693-BA46-360C997F1384}" type="parTrans" cxnId="{18A0B282-1C0E-47CE-911E-61BA103867AD}">
      <dgm:prSet/>
      <dgm:spPr/>
      <dgm:t>
        <a:bodyPr/>
        <a:lstStyle/>
        <a:p>
          <a:endParaRPr lang="en-US"/>
        </a:p>
      </dgm:t>
    </dgm:pt>
    <dgm:pt modelId="{548EA172-03EE-4A4E-BCAE-B7841314E674}" type="sibTrans" cxnId="{18A0B282-1C0E-47CE-911E-61BA103867AD}">
      <dgm:prSet/>
      <dgm:spPr/>
      <dgm:t>
        <a:bodyPr/>
        <a:lstStyle/>
        <a:p>
          <a:endParaRPr lang="en-US"/>
        </a:p>
      </dgm:t>
    </dgm:pt>
    <dgm:pt modelId="{682A87F9-255E-46F5-85F8-EB2EE1350DAB}" type="pres">
      <dgm:prSet presAssocID="{19761A22-FE07-4D05-B796-2095AD51AEF3}" presName="vert0" presStyleCnt="0">
        <dgm:presLayoutVars>
          <dgm:dir/>
          <dgm:animOne val="branch"/>
          <dgm:animLvl val="lvl"/>
        </dgm:presLayoutVars>
      </dgm:prSet>
      <dgm:spPr/>
    </dgm:pt>
    <dgm:pt modelId="{D4C3B0C3-F464-457F-B2A1-869C51642492}" type="pres">
      <dgm:prSet presAssocID="{08D0C193-0C03-43CE-9394-042A71A8C851}" presName="thickLine" presStyleLbl="alignNode1" presStyleIdx="0" presStyleCnt="5"/>
      <dgm:spPr/>
    </dgm:pt>
    <dgm:pt modelId="{196300BB-8328-4F41-956A-D03CDE5875DF}" type="pres">
      <dgm:prSet presAssocID="{08D0C193-0C03-43CE-9394-042A71A8C851}" presName="horz1" presStyleCnt="0"/>
      <dgm:spPr/>
    </dgm:pt>
    <dgm:pt modelId="{D672376B-DC30-461F-874D-B0C79387FF09}" type="pres">
      <dgm:prSet presAssocID="{08D0C193-0C03-43CE-9394-042A71A8C851}" presName="tx1" presStyleLbl="revTx" presStyleIdx="0" presStyleCnt="5"/>
      <dgm:spPr/>
    </dgm:pt>
    <dgm:pt modelId="{41EC1F5C-4FE2-4463-BF3B-62045AF6FF7D}" type="pres">
      <dgm:prSet presAssocID="{08D0C193-0C03-43CE-9394-042A71A8C851}" presName="vert1" presStyleCnt="0"/>
      <dgm:spPr/>
    </dgm:pt>
    <dgm:pt modelId="{A6459E32-8CA4-40AC-B7AE-24C263EA740E}" type="pres">
      <dgm:prSet presAssocID="{9DA34FD6-5575-4592-A925-8BA11D3AF1EE}" presName="thickLine" presStyleLbl="alignNode1" presStyleIdx="1" presStyleCnt="5"/>
      <dgm:spPr/>
    </dgm:pt>
    <dgm:pt modelId="{8B9E4F40-6278-402A-B8E2-BBE06792FBAC}" type="pres">
      <dgm:prSet presAssocID="{9DA34FD6-5575-4592-A925-8BA11D3AF1EE}" presName="horz1" presStyleCnt="0"/>
      <dgm:spPr/>
    </dgm:pt>
    <dgm:pt modelId="{914C81BE-FB2F-44FB-967F-3C7826923C1F}" type="pres">
      <dgm:prSet presAssocID="{9DA34FD6-5575-4592-A925-8BA11D3AF1EE}" presName="tx1" presStyleLbl="revTx" presStyleIdx="1" presStyleCnt="5"/>
      <dgm:spPr/>
    </dgm:pt>
    <dgm:pt modelId="{BE66FA0A-7675-4C94-83C2-0EA0EEE1192F}" type="pres">
      <dgm:prSet presAssocID="{9DA34FD6-5575-4592-A925-8BA11D3AF1EE}" presName="vert1" presStyleCnt="0"/>
      <dgm:spPr/>
    </dgm:pt>
    <dgm:pt modelId="{C1294510-1BA7-464F-9496-D1DD82074D46}" type="pres">
      <dgm:prSet presAssocID="{5063AC44-77A7-470F-979F-409E2469674C}" presName="thickLine" presStyleLbl="alignNode1" presStyleIdx="2" presStyleCnt="5"/>
      <dgm:spPr/>
    </dgm:pt>
    <dgm:pt modelId="{3B78BAD3-54E8-4B40-A95D-1DF06A9CBE86}" type="pres">
      <dgm:prSet presAssocID="{5063AC44-77A7-470F-979F-409E2469674C}" presName="horz1" presStyleCnt="0"/>
      <dgm:spPr/>
    </dgm:pt>
    <dgm:pt modelId="{F23A68C8-E692-48E4-AFB2-5D89AC2992EE}" type="pres">
      <dgm:prSet presAssocID="{5063AC44-77A7-470F-979F-409E2469674C}" presName="tx1" presStyleLbl="revTx" presStyleIdx="2" presStyleCnt="5"/>
      <dgm:spPr/>
    </dgm:pt>
    <dgm:pt modelId="{206F9AAE-06A2-4C4C-B646-0E81444D66FF}" type="pres">
      <dgm:prSet presAssocID="{5063AC44-77A7-470F-979F-409E2469674C}" presName="vert1" presStyleCnt="0"/>
      <dgm:spPr/>
    </dgm:pt>
    <dgm:pt modelId="{E8EF231A-8654-49B5-9C1A-C9853D207A31}" type="pres">
      <dgm:prSet presAssocID="{2ACB5395-C5AD-49E8-B073-C3EBE5EF7427}" presName="thickLine" presStyleLbl="alignNode1" presStyleIdx="3" presStyleCnt="5"/>
      <dgm:spPr/>
    </dgm:pt>
    <dgm:pt modelId="{D6B7B3CE-959D-477A-8AE8-A355E923381E}" type="pres">
      <dgm:prSet presAssocID="{2ACB5395-C5AD-49E8-B073-C3EBE5EF7427}" presName="horz1" presStyleCnt="0"/>
      <dgm:spPr/>
    </dgm:pt>
    <dgm:pt modelId="{007C091C-9B38-4D8D-B7CB-16FF448C8DD2}" type="pres">
      <dgm:prSet presAssocID="{2ACB5395-C5AD-49E8-B073-C3EBE5EF7427}" presName="tx1" presStyleLbl="revTx" presStyleIdx="3" presStyleCnt="5"/>
      <dgm:spPr/>
    </dgm:pt>
    <dgm:pt modelId="{5BCA678E-30F3-4DF6-89EF-0952AE604F5F}" type="pres">
      <dgm:prSet presAssocID="{2ACB5395-C5AD-49E8-B073-C3EBE5EF7427}" presName="vert1" presStyleCnt="0"/>
      <dgm:spPr/>
    </dgm:pt>
    <dgm:pt modelId="{030A4832-267D-41BF-99F8-F26CBFA4AFA5}" type="pres">
      <dgm:prSet presAssocID="{DC34FBBC-8549-4419-AE23-70210ABDC5B0}" presName="thickLine" presStyleLbl="alignNode1" presStyleIdx="4" presStyleCnt="5"/>
      <dgm:spPr/>
    </dgm:pt>
    <dgm:pt modelId="{D0591A92-0791-4E5A-81FB-EA3C03533B87}" type="pres">
      <dgm:prSet presAssocID="{DC34FBBC-8549-4419-AE23-70210ABDC5B0}" presName="horz1" presStyleCnt="0"/>
      <dgm:spPr/>
    </dgm:pt>
    <dgm:pt modelId="{8833BE31-CCBF-489E-B8F5-38A5BBAEEA1C}" type="pres">
      <dgm:prSet presAssocID="{DC34FBBC-8549-4419-AE23-70210ABDC5B0}" presName="tx1" presStyleLbl="revTx" presStyleIdx="4" presStyleCnt="5"/>
      <dgm:spPr/>
    </dgm:pt>
    <dgm:pt modelId="{83A3C71F-82F5-4599-B69F-58561D1CB976}" type="pres">
      <dgm:prSet presAssocID="{DC34FBBC-8549-4419-AE23-70210ABDC5B0}" presName="vert1" presStyleCnt="0"/>
      <dgm:spPr/>
    </dgm:pt>
  </dgm:ptLst>
  <dgm:cxnLst>
    <dgm:cxn modelId="{8B8BC30C-031E-4678-9FBA-B05871F166DB}" srcId="{19761A22-FE07-4D05-B796-2095AD51AEF3}" destId="{9DA34FD6-5575-4592-A925-8BA11D3AF1EE}" srcOrd="1" destOrd="0" parTransId="{790547FC-4428-44C0-A745-81E9C8BB0107}" sibTransId="{E8FE2DEB-6EE1-4742-8561-CAEE4EA651CB}"/>
    <dgm:cxn modelId="{3E0ED531-549E-4DA4-B533-80F47B5E2EBD}" type="presOf" srcId="{2ACB5395-C5AD-49E8-B073-C3EBE5EF7427}" destId="{007C091C-9B38-4D8D-B7CB-16FF448C8DD2}" srcOrd="0" destOrd="0" presId="urn:microsoft.com/office/officeart/2008/layout/LinedList"/>
    <dgm:cxn modelId="{9A1E584C-CE45-4058-ACBA-4077567ED3C7}" type="presOf" srcId="{08D0C193-0C03-43CE-9394-042A71A8C851}" destId="{D672376B-DC30-461F-874D-B0C79387FF09}" srcOrd="0" destOrd="0" presId="urn:microsoft.com/office/officeart/2008/layout/LinedList"/>
    <dgm:cxn modelId="{2E916556-F62D-4AE1-A942-28ECF5DC545F}" type="presOf" srcId="{9DA34FD6-5575-4592-A925-8BA11D3AF1EE}" destId="{914C81BE-FB2F-44FB-967F-3C7826923C1F}" srcOrd="0" destOrd="0" presId="urn:microsoft.com/office/officeart/2008/layout/LinedList"/>
    <dgm:cxn modelId="{D6F88967-2C59-42E1-BF2A-ED32A1436C0C}" srcId="{19761A22-FE07-4D05-B796-2095AD51AEF3}" destId="{2ACB5395-C5AD-49E8-B073-C3EBE5EF7427}" srcOrd="3" destOrd="0" parTransId="{83F8A3F2-0E18-4711-8426-3C335BC2259E}" sibTransId="{F90BE1E3-49C3-4D78-ADE9-C0EDB867E584}"/>
    <dgm:cxn modelId="{CCD14A6F-9433-417E-BA66-03DB0FE87A70}" srcId="{19761A22-FE07-4D05-B796-2095AD51AEF3}" destId="{08D0C193-0C03-43CE-9394-042A71A8C851}" srcOrd="0" destOrd="0" parTransId="{EB0C6FE7-4E81-4F01-9156-307E7A8FC7C3}" sibTransId="{B4FD24F2-3C88-40E0-861D-99FFEE869FB9}"/>
    <dgm:cxn modelId="{7AC8F37F-3E0B-4D38-BB8B-DB0A6D4FC6CB}" type="presOf" srcId="{DC34FBBC-8549-4419-AE23-70210ABDC5B0}" destId="{8833BE31-CCBF-489E-B8F5-38A5BBAEEA1C}" srcOrd="0" destOrd="0" presId="urn:microsoft.com/office/officeart/2008/layout/LinedList"/>
    <dgm:cxn modelId="{18A0B282-1C0E-47CE-911E-61BA103867AD}" srcId="{19761A22-FE07-4D05-B796-2095AD51AEF3}" destId="{DC34FBBC-8549-4419-AE23-70210ABDC5B0}" srcOrd="4" destOrd="0" parTransId="{4FAE9CC8-C2F5-4693-BA46-360C997F1384}" sibTransId="{548EA172-03EE-4A4E-BCAE-B7841314E674}"/>
    <dgm:cxn modelId="{0DEA7CA6-2AF7-4F1F-88B7-CCFD2D3B84A0}" type="presOf" srcId="{5063AC44-77A7-470F-979F-409E2469674C}" destId="{F23A68C8-E692-48E4-AFB2-5D89AC2992EE}" srcOrd="0" destOrd="0" presId="urn:microsoft.com/office/officeart/2008/layout/LinedList"/>
    <dgm:cxn modelId="{977AEAB5-9950-45B9-AB45-D7D0D1B29722}" type="presOf" srcId="{19761A22-FE07-4D05-B796-2095AD51AEF3}" destId="{682A87F9-255E-46F5-85F8-EB2EE1350DAB}" srcOrd="0" destOrd="0" presId="urn:microsoft.com/office/officeart/2008/layout/LinedList"/>
    <dgm:cxn modelId="{6F3FE7DE-20B3-43E1-B855-E213132DCB42}" srcId="{19761A22-FE07-4D05-B796-2095AD51AEF3}" destId="{5063AC44-77A7-470F-979F-409E2469674C}" srcOrd="2" destOrd="0" parTransId="{29902CDE-E6B6-4B0F-BDBA-A743FE4B826F}" sibTransId="{A28C5A36-0B4F-41E5-82A3-E8E45E57371C}"/>
    <dgm:cxn modelId="{DB17E4CB-B8BC-4E0B-BAF4-C22A8A1D7439}" type="presParOf" srcId="{682A87F9-255E-46F5-85F8-EB2EE1350DAB}" destId="{D4C3B0C3-F464-457F-B2A1-869C51642492}" srcOrd="0" destOrd="0" presId="urn:microsoft.com/office/officeart/2008/layout/LinedList"/>
    <dgm:cxn modelId="{D4F58728-37EB-46CF-AF7D-6D6BAC290551}" type="presParOf" srcId="{682A87F9-255E-46F5-85F8-EB2EE1350DAB}" destId="{196300BB-8328-4F41-956A-D03CDE5875DF}" srcOrd="1" destOrd="0" presId="urn:microsoft.com/office/officeart/2008/layout/LinedList"/>
    <dgm:cxn modelId="{5F8351D4-6C56-4CB1-BB6A-424A6D29EBAB}" type="presParOf" srcId="{196300BB-8328-4F41-956A-D03CDE5875DF}" destId="{D672376B-DC30-461F-874D-B0C79387FF09}" srcOrd="0" destOrd="0" presId="urn:microsoft.com/office/officeart/2008/layout/LinedList"/>
    <dgm:cxn modelId="{013D1615-0E48-4C5D-8ABB-411E3C205AA1}" type="presParOf" srcId="{196300BB-8328-4F41-956A-D03CDE5875DF}" destId="{41EC1F5C-4FE2-4463-BF3B-62045AF6FF7D}" srcOrd="1" destOrd="0" presId="urn:microsoft.com/office/officeart/2008/layout/LinedList"/>
    <dgm:cxn modelId="{37F45156-125C-4A60-A6E9-2FF370B1D214}" type="presParOf" srcId="{682A87F9-255E-46F5-85F8-EB2EE1350DAB}" destId="{A6459E32-8CA4-40AC-B7AE-24C263EA740E}" srcOrd="2" destOrd="0" presId="urn:microsoft.com/office/officeart/2008/layout/LinedList"/>
    <dgm:cxn modelId="{8229F27A-F4B5-4A0C-B0E5-2CFBE5F4EE04}" type="presParOf" srcId="{682A87F9-255E-46F5-85F8-EB2EE1350DAB}" destId="{8B9E4F40-6278-402A-B8E2-BBE06792FBAC}" srcOrd="3" destOrd="0" presId="urn:microsoft.com/office/officeart/2008/layout/LinedList"/>
    <dgm:cxn modelId="{7187A1E2-05EB-4E18-BB5B-F535D83BB4E9}" type="presParOf" srcId="{8B9E4F40-6278-402A-B8E2-BBE06792FBAC}" destId="{914C81BE-FB2F-44FB-967F-3C7826923C1F}" srcOrd="0" destOrd="0" presId="urn:microsoft.com/office/officeart/2008/layout/LinedList"/>
    <dgm:cxn modelId="{9537F3CB-07C7-41B0-8BAA-B89808D68BDF}" type="presParOf" srcId="{8B9E4F40-6278-402A-B8E2-BBE06792FBAC}" destId="{BE66FA0A-7675-4C94-83C2-0EA0EEE1192F}" srcOrd="1" destOrd="0" presId="urn:microsoft.com/office/officeart/2008/layout/LinedList"/>
    <dgm:cxn modelId="{EFD7168C-CD57-4E55-9F81-C45474216273}" type="presParOf" srcId="{682A87F9-255E-46F5-85F8-EB2EE1350DAB}" destId="{C1294510-1BA7-464F-9496-D1DD82074D46}" srcOrd="4" destOrd="0" presId="urn:microsoft.com/office/officeart/2008/layout/LinedList"/>
    <dgm:cxn modelId="{865CA764-818F-4F3C-B322-775FD01FEE77}" type="presParOf" srcId="{682A87F9-255E-46F5-85F8-EB2EE1350DAB}" destId="{3B78BAD3-54E8-4B40-A95D-1DF06A9CBE86}" srcOrd="5" destOrd="0" presId="urn:microsoft.com/office/officeart/2008/layout/LinedList"/>
    <dgm:cxn modelId="{46E8F83D-C324-4428-8616-EADCDBF2ED2E}" type="presParOf" srcId="{3B78BAD3-54E8-4B40-A95D-1DF06A9CBE86}" destId="{F23A68C8-E692-48E4-AFB2-5D89AC2992EE}" srcOrd="0" destOrd="0" presId="urn:microsoft.com/office/officeart/2008/layout/LinedList"/>
    <dgm:cxn modelId="{CE16EDC7-3163-46F5-9189-DCB0614373A2}" type="presParOf" srcId="{3B78BAD3-54E8-4B40-A95D-1DF06A9CBE86}" destId="{206F9AAE-06A2-4C4C-B646-0E81444D66FF}" srcOrd="1" destOrd="0" presId="urn:microsoft.com/office/officeart/2008/layout/LinedList"/>
    <dgm:cxn modelId="{153C2E54-6C2E-4074-AAC9-7540EC1D11A5}" type="presParOf" srcId="{682A87F9-255E-46F5-85F8-EB2EE1350DAB}" destId="{E8EF231A-8654-49B5-9C1A-C9853D207A31}" srcOrd="6" destOrd="0" presId="urn:microsoft.com/office/officeart/2008/layout/LinedList"/>
    <dgm:cxn modelId="{9A00F7BF-7932-4E1B-9E0D-10CB8758E0A8}" type="presParOf" srcId="{682A87F9-255E-46F5-85F8-EB2EE1350DAB}" destId="{D6B7B3CE-959D-477A-8AE8-A355E923381E}" srcOrd="7" destOrd="0" presId="urn:microsoft.com/office/officeart/2008/layout/LinedList"/>
    <dgm:cxn modelId="{F1A93E9B-7636-48FC-BE70-C9E7DD42728E}" type="presParOf" srcId="{D6B7B3CE-959D-477A-8AE8-A355E923381E}" destId="{007C091C-9B38-4D8D-B7CB-16FF448C8DD2}" srcOrd="0" destOrd="0" presId="urn:microsoft.com/office/officeart/2008/layout/LinedList"/>
    <dgm:cxn modelId="{0098336A-A2E9-4295-BD4A-E219CDB61722}" type="presParOf" srcId="{D6B7B3CE-959D-477A-8AE8-A355E923381E}" destId="{5BCA678E-30F3-4DF6-89EF-0952AE604F5F}" srcOrd="1" destOrd="0" presId="urn:microsoft.com/office/officeart/2008/layout/LinedList"/>
    <dgm:cxn modelId="{C653A6E5-12C5-4B5B-974E-7D163F81557F}" type="presParOf" srcId="{682A87F9-255E-46F5-85F8-EB2EE1350DAB}" destId="{030A4832-267D-41BF-99F8-F26CBFA4AFA5}" srcOrd="8" destOrd="0" presId="urn:microsoft.com/office/officeart/2008/layout/LinedList"/>
    <dgm:cxn modelId="{93B96309-AE18-4E0B-B1BC-39B46025C914}" type="presParOf" srcId="{682A87F9-255E-46F5-85F8-EB2EE1350DAB}" destId="{D0591A92-0791-4E5A-81FB-EA3C03533B87}" srcOrd="9" destOrd="0" presId="urn:microsoft.com/office/officeart/2008/layout/LinedList"/>
    <dgm:cxn modelId="{55F1E2FC-5DCF-4F4F-B86C-84BF137FA74A}" type="presParOf" srcId="{D0591A92-0791-4E5A-81FB-EA3C03533B87}" destId="{8833BE31-CCBF-489E-B8F5-38A5BBAEEA1C}" srcOrd="0" destOrd="0" presId="urn:microsoft.com/office/officeart/2008/layout/LinedList"/>
    <dgm:cxn modelId="{223682F6-2F09-4FE6-92FD-5F445FB71815}" type="presParOf" srcId="{D0591A92-0791-4E5A-81FB-EA3C03533B87}" destId="{83A3C71F-82F5-4599-B69F-58561D1CB9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6239CE-3FBA-4573-95D1-E76A4B3AFC6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020F275-9648-4B23-82E6-13B075ED2488}">
      <dgm:prSet/>
      <dgm:spPr/>
      <dgm:t>
        <a:bodyPr/>
        <a:lstStyle/>
        <a:p>
          <a:r>
            <a:rPr lang="en-GB"/>
            <a:t>Evaluating the EBIs through implementation science research will facilitate the uptake of that intervention</a:t>
          </a:r>
          <a:endParaRPr lang="en-US"/>
        </a:p>
      </dgm:t>
    </dgm:pt>
    <dgm:pt modelId="{33DB8A53-5BB9-4117-84F7-69747C760996}" type="parTrans" cxnId="{3F1521DA-E519-4162-89D4-D5B9A4129E63}">
      <dgm:prSet/>
      <dgm:spPr/>
      <dgm:t>
        <a:bodyPr/>
        <a:lstStyle/>
        <a:p>
          <a:endParaRPr lang="en-US"/>
        </a:p>
      </dgm:t>
    </dgm:pt>
    <dgm:pt modelId="{1F9A88DA-0B7A-4C9A-A608-A7E9AF6B5EFC}" type="sibTrans" cxnId="{3F1521DA-E519-4162-89D4-D5B9A4129E63}">
      <dgm:prSet/>
      <dgm:spPr/>
      <dgm:t>
        <a:bodyPr/>
        <a:lstStyle/>
        <a:p>
          <a:endParaRPr lang="en-US"/>
        </a:p>
      </dgm:t>
    </dgm:pt>
    <dgm:pt modelId="{8D3E63EC-C76E-497B-80AF-BC32B8FB60D9}">
      <dgm:prSet/>
      <dgm:spPr/>
      <dgm:t>
        <a:bodyPr/>
        <a:lstStyle/>
        <a:p>
          <a:r>
            <a:rPr lang="en-GB"/>
            <a:t>Enhance wide coverage </a:t>
          </a:r>
          <a:endParaRPr lang="en-US"/>
        </a:p>
      </dgm:t>
    </dgm:pt>
    <dgm:pt modelId="{216D2088-167E-48E0-9952-63F6EDFC15A2}" type="parTrans" cxnId="{6FD2B3E3-D427-4E6D-9D63-50B3F3ADAB9B}">
      <dgm:prSet/>
      <dgm:spPr/>
      <dgm:t>
        <a:bodyPr/>
        <a:lstStyle/>
        <a:p>
          <a:endParaRPr lang="en-US"/>
        </a:p>
      </dgm:t>
    </dgm:pt>
    <dgm:pt modelId="{77E07BBE-00C4-4A79-A9F3-B26DA5A2D6A6}" type="sibTrans" cxnId="{6FD2B3E3-D427-4E6D-9D63-50B3F3ADAB9B}">
      <dgm:prSet/>
      <dgm:spPr/>
      <dgm:t>
        <a:bodyPr/>
        <a:lstStyle/>
        <a:p>
          <a:endParaRPr lang="en-US"/>
        </a:p>
      </dgm:t>
    </dgm:pt>
    <dgm:pt modelId="{E227C3B2-5549-4AB1-BC80-F7CD6709FCEC}">
      <dgm:prSet/>
      <dgm:spPr/>
      <dgm:t>
        <a:bodyPr/>
        <a:lstStyle/>
        <a:p>
          <a:r>
            <a:rPr lang="en-GB"/>
            <a:t>Yield holistic evidence critical for guiding the future implementation</a:t>
          </a:r>
          <a:endParaRPr lang="en-US"/>
        </a:p>
      </dgm:t>
    </dgm:pt>
    <dgm:pt modelId="{D1B0DD57-1598-4831-9EF7-68AE1CD8631E}" type="parTrans" cxnId="{36EDE1E8-8348-449B-BCCA-1ED5F66CAB01}">
      <dgm:prSet/>
      <dgm:spPr/>
      <dgm:t>
        <a:bodyPr/>
        <a:lstStyle/>
        <a:p>
          <a:endParaRPr lang="en-US"/>
        </a:p>
      </dgm:t>
    </dgm:pt>
    <dgm:pt modelId="{727F90D3-5E3F-4152-9597-E7B9175A4922}" type="sibTrans" cxnId="{36EDE1E8-8348-449B-BCCA-1ED5F66CAB01}">
      <dgm:prSet/>
      <dgm:spPr/>
      <dgm:t>
        <a:bodyPr/>
        <a:lstStyle/>
        <a:p>
          <a:endParaRPr lang="en-US"/>
        </a:p>
      </dgm:t>
    </dgm:pt>
    <dgm:pt modelId="{ED5A5FC0-4D84-496E-8499-06B87F0732A2}">
      <dgm:prSet/>
      <dgm:spPr/>
      <dgm:t>
        <a:bodyPr/>
        <a:lstStyle/>
        <a:p>
          <a:r>
            <a:rPr lang="en-GB"/>
            <a:t>Enhance d</a:t>
          </a:r>
          <a:r>
            <a:rPr lang="en-US"/>
            <a:t>issemination procedures and scale-up/ sustainment of the EBIs strategically at the multisystemic level </a:t>
          </a:r>
        </a:p>
      </dgm:t>
    </dgm:pt>
    <dgm:pt modelId="{91165D8C-72A1-4E5A-AEF7-72A7502AFC47}" type="parTrans" cxnId="{F4F623FA-36B7-4E75-BD48-AEC9FA5C18FB}">
      <dgm:prSet/>
      <dgm:spPr/>
      <dgm:t>
        <a:bodyPr/>
        <a:lstStyle/>
        <a:p>
          <a:endParaRPr lang="en-US"/>
        </a:p>
      </dgm:t>
    </dgm:pt>
    <dgm:pt modelId="{67EEF98C-EE18-4278-9F11-AB21D0D65457}" type="sibTrans" cxnId="{F4F623FA-36B7-4E75-BD48-AEC9FA5C18FB}">
      <dgm:prSet/>
      <dgm:spPr/>
      <dgm:t>
        <a:bodyPr/>
        <a:lstStyle/>
        <a:p>
          <a:endParaRPr lang="en-US"/>
        </a:p>
      </dgm:t>
    </dgm:pt>
    <dgm:pt modelId="{9F167A9C-58BA-454F-ABCD-2BED3D5FA4C2}" type="pres">
      <dgm:prSet presAssocID="{176239CE-3FBA-4573-95D1-E76A4B3AFC63}" presName="root" presStyleCnt="0">
        <dgm:presLayoutVars>
          <dgm:dir/>
          <dgm:resizeHandles val="exact"/>
        </dgm:presLayoutVars>
      </dgm:prSet>
      <dgm:spPr/>
    </dgm:pt>
    <dgm:pt modelId="{CB64B547-047C-4B37-8372-DA7B998C31B6}" type="pres">
      <dgm:prSet presAssocID="{8020F275-9648-4B23-82E6-13B075ED2488}" presName="compNode" presStyleCnt="0"/>
      <dgm:spPr/>
    </dgm:pt>
    <dgm:pt modelId="{188C551E-7D7F-4DD7-83DF-8165F766D2D7}" type="pres">
      <dgm:prSet presAssocID="{8020F275-9648-4B23-82E6-13B075ED2488}" presName="bgRect" presStyleLbl="bgShp" presStyleIdx="0" presStyleCnt="4"/>
      <dgm:spPr/>
    </dgm:pt>
    <dgm:pt modelId="{D73A03A4-34A4-4EFF-B1DF-64952C54893D}" type="pres">
      <dgm:prSet presAssocID="{8020F275-9648-4B23-82E6-13B075ED248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E76A57B0-D950-4E68-A704-A4219903B341}" type="pres">
      <dgm:prSet presAssocID="{8020F275-9648-4B23-82E6-13B075ED2488}" presName="spaceRect" presStyleCnt="0"/>
      <dgm:spPr/>
    </dgm:pt>
    <dgm:pt modelId="{88E6B37D-43CF-44C5-B610-E8D57AE7FF0F}" type="pres">
      <dgm:prSet presAssocID="{8020F275-9648-4B23-82E6-13B075ED2488}" presName="parTx" presStyleLbl="revTx" presStyleIdx="0" presStyleCnt="4">
        <dgm:presLayoutVars>
          <dgm:chMax val="0"/>
          <dgm:chPref val="0"/>
        </dgm:presLayoutVars>
      </dgm:prSet>
      <dgm:spPr/>
    </dgm:pt>
    <dgm:pt modelId="{6939E0F0-BAD5-4F68-A9D9-4077D74EA8DC}" type="pres">
      <dgm:prSet presAssocID="{1F9A88DA-0B7A-4C9A-A608-A7E9AF6B5EFC}" presName="sibTrans" presStyleCnt="0"/>
      <dgm:spPr/>
    </dgm:pt>
    <dgm:pt modelId="{80017E74-004A-4C48-A858-F797794AE563}" type="pres">
      <dgm:prSet presAssocID="{8D3E63EC-C76E-497B-80AF-BC32B8FB60D9}" presName="compNode" presStyleCnt="0"/>
      <dgm:spPr/>
    </dgm:pt>
    <dgm:pt modelId="{CC913233-CCBA-4743-A2BE-8C101EF071BF}" type="pres">
      <dgm:prSet presAssocID="{8D3E63EC-C76E-497B-80AF-BC32B8FB60D9}" presName="bgRect" presStyleLbl="bgShp" presStyleIdx="1" presStyleCnt="4"/>
      <dgm:spPr/>
    </dgm:pt>
    <dgm:pt modelId="{69433FC1-1675-4D8A-BBF0-1E9BBA5F6553}" type="pres">
      <dgm:prSet presAssocID="{8D3E63EC-C76E-497B-80AF-BC32B8FB60D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5D1983D-3CA9-40E8-ACF2-39E8EC0C46D0}" type="pres">
      <dgm:prSet presAssocID="{8D3E63EC-C76E-497B-80AF-BC32B8FB60D9}" presName="spaceRect" presStyleCnt="0"/>
      <dgm:spPr/>
    </dgm:pt>
    <dgm:pt modelId="{B6EEB3B2-A5A9-422A-8FC7-0BC1C7BB4F8C}" type="pres">
      <dgm:prSet presAssocID="{8D3E63EC-C76E-497B-80AF-BC32B8FB60D9}" presName="parTx" presStyleLbl="revTx" presStyleIdx="1" presStyleCnt="4">
        <dgm:presLayoutVars>
          <dgm:chMax val="0"/>
          <dgm:chPref val="0"/>
        </dgm:presLayoutVars>
      </dgm:prSet>
      <dgm:spPr/>
    </dgm:pt>
    <dgm:pt modelId="{9FABF0CD-32E9-4C5F-BC87-9B88D112EA0E}" type="pres">
      <dgm:prSet presAssocID="{77E07BBE-00C4-4A79-A9F3-B26DA5A2D6A6}" presName="sibTrans" presStyleCnt="0"/>
      <dgm:spPr/>
    </dgm:pt>
    <dgm:pt modelId="{4AD643D6-1EE6-4D2A-A1FC-05341F1F59A8}" type="pres">
      <dgm:prSet presAssocID="{E227C3B2-5549-4AB1-BC80-F7CD6709FCEC}" presName="compNode" presStyleCnt="0"/>
      <dgm:spPr/>
    </dgm:pt>
    <dgm:pt modelId="{AE7A3D59-51EC-407E-B454-42D0F3576B29}" type="pres">
      <dgm:prSet presAssocID="{E227C3B2-5549-4AB1-BC80-F7CD6709FCEC}" presName="bgRect" presStyleLbl="bgShp" presStyleIdx="2" presStyleCnt="4"/>
      <dgm:spPr/>
    </dgm:pt>
    <dgm:pt modelId="{86A0EEF7-C4BA-440C-AC4E-B586AF403FBC}" type="pres">
      <dgm:prSet presAssocID="{E227C3B2-5549-4AB1-BC80-F7CD6709FCE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D2111C6-FDF3-4DA6-9028-65566D363EE4}" type="pres">
      <dgm:prSet presAssocID="{E227C3B2-5549-4AB1-BC80-F7CD6709FCEC}" presName="spaceRect" presStyleCnt="0"/>
      <dgm:spPr/>
    </dgm:pt>
    <dgm:pt modelId="{BBB22335-E502-4799-A09F-CA8A647114D4}" type="pres">
      <dgm:prSet presAssocID="{E227C3B2-5549-4AB1-BC80-F7CD6709FCEC}" presName="parTx" presStyleLbl="revTx" presStyleIdx="2" presStyleCnt="4">
        <dgm:presLayoutVars>
          <dgm:chMax val="0"/>
          <dgm:chPref val="0"/>
        </dgm:presLayoutVars>
      </dgm:prSet>
      <dgm:spPr/>
    </dgm:pt>
    <dgm:pt modelId="{C930C80A-7ADE-44E2-AEDA-4A2C6AE7660F}" type="pres">
      <dgm:prSet presAssocID="{727F90D3-5E3F-4152-9597-E7B9175A4922}" presName="sibTrans" presStyleCnt="0"/>
      <dgm:spPr/>
    </dgm:pt>
    <dgm:pt modelId="{E7F902C0-6862-41A2-855C-9731FECBE45F}" type="pres">
      <dgm:prSet presAssocID="{ED5A5FC0-4D84-496E-8499-06B87F0732A2}" presName="compNode" presStyleCnt="0"/>
      <dgm:spPr/>
    </dgm:pt>
    <dgm:pt modelId="{36DBB66F-3D44-4CC7-A8B1-2AEA3760D1AF}" type="pres">
      <dgm:prSet presAssocID="{ED5A5FC0-4D84-496E-8499-06B87F0732A2}" presName="bgRect" presStyleLbl="bgShp" presStyleIdx="3" presStyleCnt="4"/>
      <dgm:spPr/>
    </dgm:pt>
    <dgm:pt modelId="{7137F360-D695-43C2-AB82-C1885E34C90E}" type="pres">
      <dgm:prSet presAssocID="{ED5A5FC0-4D84-496E-8499-06B87F0732A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E6C305EF-C929-4288-B448-87339DA51D9E}" type="pres">
      <dgm:prSet presAssocID="{ED5A5FC0-4D84-496E-8499-06B87F0732A2}" presName="spaceRect" presStyleCnt="0"/>
      <dgm:spPr/>
    </dgm:pt>
    <dgm:pt modelId="{5082C1E5-82DE-4679-BDF2-2EA7E1435805}" type="pres">
      <dgm:prSet presAssocID="{ED5A5FC0-4D84-496E-8499-06B87F0732A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CEE5108-0EA8-4D13-9726-7A95A1838514}" type="presOf" srcId="{E227C3B2-5549-4AB1-BC80-F7CD6709FCEC}" destId="{BBB22335-E502-4799-A09F-CA8A647114D4}" srcOrd="0" destOrd="0" presId="urn:microsoft.com/office/officeart/2018/2/layout/IconVerticalSolidList"/>
    <dgm:cxn modelId="{B088401D-303A-4ED7-9746-D37E2D4D8185}" type="presOf" srcId="{ED5A5FC0-4D84-496E-8499-06B87F0732A2}" destId="{5082C1E5-82DE-4679-BDF2-2EA7E1435805}" srcOrd="0" destOrd="0" presId="urn:microsoft.com/office/officeart/2018/2/layout/IconVerticalSolidList"/>
    <dgm:cxn modelId="{B7EA4433-C8C5-4782-8D7D-0E8773AE0A7F}" type="presOf" srcId="{176239CE-3FBA-4573-95D1-E76A4B3AFC63}" destId="{9F167A9C-58BA-454F-ABCD-2BED3D5FA4C2}" srcOrd="0" destOrd="0" presId="urn:microsoft.com/office/officeart/2018/2/layout/IconVerticalSolidList"/>
    <dgm:cxn modelId="{EF773BCC-E6DB-48BF-846A-675BA150CD52}" type="presOf" srcId="{8020F275-9648-4B23-82E6-13B075ED2488}" destId="{88E6B37D-43CF-44C5-B610-E8D57AE7FF0F}" srcOrd="0" destOrd="0" presId="urn:microsoft.com/office/officeart/2018/2/layout/IconVerticalSolidList"/>
    <dgm:cxn modelId="{3F1521DA-E519-4162-89D4-D5B9A4129E63}" srcId="{176239CE-3FBA-4573-95D1-E76A4B3AFC63}" destId="{8020F275-9648-4B23-82E6-13B075ED2488}" srcOrd="0" destOrd="0" parTransId="{33DB8A53-5BB9-4117-84F7-69747C760996}" sibTransId="{1F9A88DA-0B7A-4C9A-A608-A7E9AF6B5EFC}"/>
    <dgm:cxn modelId="{6FD2B3E3-D427-4E6D-9D63-50B3F3ADAB9B}" srcId="{176239CE-3FBA-4573-95D1-E76A4B3AFC63}" destId="{8D3E63EC-C76E-497B-80AF-BC32B8FB60D9}" srcOrd="1" destOrd="0" parTransId="{216D2088-167E-48E0-9952-63F6EDFC15A2}" sibTransId="{77E07BBE-00C4-4A79-A9F3-B26DA5A2D6A6}"/>
    <dgm:cxn modelId="{36EDE1E8-8348-449B-BCCA-1ED5F66CAB01}" srcId="{176239CE-3FBA-4573-95D1-E76A4B3AFC63}" destId="{E227C3B2-5549-4AB1-BC80-F7CD6709FCEC}" srcOrd="2" destOrd="0" parTransId="{D1B0DD57-1598-4831-9EF7-68AE1CD8631E}" sibTransId="{727F90D3-5E3F-4152-9597-E7B9175A4922}"/>
    <dgm:cxn modelId="{F4F623FA-36B7-4E75-BD48-AEC9FA5C18FB}" srcId="{176239CE-3FBA-4573-95D1-E76A4B3AFC63}" destId="{ED5A5FC0-4D84-496E-8499-06B87F0732A2}" srcOrd="3" destOrd="0" parTransId="{91165D8C-72A1-4E5A-AEF7-72A7502AFC47}" sibTransId="{67EEF98C-EE18-4278-9F11-AB21D0D65457}"/>
    <dgm:cxn modelId="{7FA183FE-2270-45D5-8E48-7AB3D42B0143}" type="presOf" srcId="{8D3E63EC-C76E-497B-80AF-BC32B8FB60D9}" destId="{B6EEB3B2-A5A9-422A-8FC7-0BC1C7BB4F8C}" srcOrd="0" destOrd="0" presId="urn:microsoft.com/office/officeart/2018/2/layout/IconVerticalSolidList"/>
    <dgm:cxn modelId="{8DA9922D-1D04-46D2-B9B2-EFD9A225C1C8}" type="presParOf" srcId="{9F167A9C-58BA-454F-ABCD-2BED3D5FA4C2}" destId="{CB64B547-047C-4B37-8372-DA7B998C31B6}" srcOrd="0" destOrd="0" presId="urn:microsoft.com/office/officeart/2018/2/layout/IconVerticalSolidList"/>
    <dgm:cxn modelId="{C7B5142A-3F5A-4324-9834-B5B446723D9C}" type="presParOf" srcId="{CB64B547-047C-4B37-8372-DA7B998C31B6}" destId="{188C551E-7D7F-4DD7-83DF-8165F766D2D7}" srcOrd="0" destOrd="0" presId="urn:microsoft.com/office/officeart/2018/2/layout/IconVerticalSolidList"/>
    <dgm:cxn modelId="{B611E5FF-3BBB-4D68-8514-D27331CA87EE}" type="presParOf" srcId="{CB64B547-047C-4B37-8372-DA7B998C31B6}" destId="{D73A03A4-34A4-4EFF-B1DF-64952C54893D}" srcOrd="1" destOrd="0" presId="urn:microsoft.com/office/officeart/2018/2/layout/IconVerticalSolidList"/>
    <dgm:cxn modelId="{48314540-9402-4429-B71C-6FF0D6FED00F}" type="presParOf" srcId="{CB64B547-047C-4B37-8372-DA7B998C31B6}" destId="{E76A57B0-D950-4E68-A704-A4219903B341}" srcOrd="2" destOrd="0" presId="urn:microsoft.com/office/officeart/2018/2/layout/IconVerticalSolidList"/>
    <dgm:cxn modelId="{77958675-8A9B-4745-8CEC-05FFD2075B90}" type="presParOf" srcId="{CB64B547-047C-4B37-8372-DA7B998C31B6}" destId="{88E6B37D-43CF-44C5-B610-E8D57AE7FF0F}" srcOrd="3" destOrd="0" presId="urn:microsoft.com/office/officeart/2018/2/layout/IconVerticalSolidList"/>
    <dgm:cxn modelId="{03D27DEA-AD14-469A-884F-D28580DE56C0}" type="presParOf" srcId="{9F167A9C-58BA-454F-ABCD-2BED3D5FA4C2}" destId="{6939E0F0-BAD5-4F68-A9D9-4077D74EA8DC}" srcOrd="1" destOrd="0" presId="urn:microsoft.com/office/officeart/2018/2/layout/IconVerticalSolidList"/>
    <dgm:cxn modelId="{FFB108A2-0C72-4D59-84D6-24A3E1F5E64D}" type="presParOf" srcId="{9F167A9C-58BA-454F-ABCD-2BED3D5FA4C2}" destId="{80017E74-004A-4C48-A858-F797794AE563}" srcOrd="2" destOrd="0" presId="urn:microsoft.com/office/officeart/2018/2/layout/IconVerticalSolidList"/>
    <dgm:cxn modelId="{F1DE4D5B-779B-46DC-B4D9-F167C5E56C75}" type="presParOf" srcId="{80017E74-004A-4C48-A858-F797794AE563}" destId="{CC913233-CCBA-4743-A2BE-8C101EF071BF}" srcOrd="0" destOrd="0" presId="urn:microsoft.com/office/officeart/2018/2/layout/IconVerticalSolidList"/>
    <dgm:cxn modelId="{6399C994-5072-4B51-8A51-94AC18138553}" type="presParOf" srcId="{80017E74-004A-4C48-A858-F797794AE563}" destId="{69433FC1-1675-4D8A-BBF0-1E9BBA5F6553}" srcOrd="1" destOrd="0" presId="urn:microsoft.com/office/officeart/2018/2/layout/IconVerticalSolidList"/>
    <dgm:cxn modelId="{CCEA2A3C-EFA3-4741-B1BE-D6EC75A60C5D}" type="presParOf" srcId="{80017E74-004A-4C48-A858-F797794AE563}" destId="{95D1983D-3CA9-40E8-ACF2-39E8EC0C46D0}" srcOrd="2" destOrd="0" presId="urn:microsoft.com/office/officeart/2018/2/layout/IconVerticalSolidList"/>
    <dgm:cxn modelId="{D8D8B481-1038-4E7F-A241-5D6BAE5C55B8}" type="presParOf" srcId="{80017E74-004A-4C48-A858-F797794AE563}" destId="{B6EEB3B2-A5A9-422A-8FC7-0BC1C7BB4F8C}" srcOrd="3" destOrd="0" presId="urn:microsoft.com/office/officeart/2018/2/layout/IconVerticalSolidList"/>
    <dgm:cxn modelId="{A956AEDC-02CB-46D8-8E20-AA5DB566287C}" type="presParOf" srcId="{9F167A9C-58BA-454F-ABCD-2BED3D5FA4C2}" destId="{9FABF0CD-32E9-4C5F-BC87-9B88D112EA0E}" srcOrd="3" destOrd="0" presId="urn:microsoft.com/office/officeart/2018/2/layout/IconVerticalSolidList"/>
    <dgm:cxn modelId="{735D67F7-B270-42E0-856C-50F9085BA477}" type="presParOf" srcId="{9F167A9C-58BA-454F-ABCD-2BED3D5FA4C2}" destId="{4AD643D6-1EE6-4D2A-A1FC-05341F1F59A8}" srcOrd="4" destOrd="0" presId="urn:microsoft.com/office/officeart/2018/2/layout/IconVerticalSolidList"/>
    <dgm:cxn modelId="{F8ECE4A3-9620-4C35-A35B-4C16A770667A}" type="presParOf" srcId="{4AD643D6-1EE6-4D2A-A1FC-05341F1F59A8}" destId="{AE7A3D59-51EC-407E-B454-42D0F3576B29}" srcOrd="0" destOrd="0" presId="urn:microsoft.com/office/officeart/2018/2/layout/IconVerticalSolidList"/>
    <dgm:cxn modelId="{44B04252-60E1-4FA2-AB79-1AA47FDDE9C2}" type="presParOf" srcId="{4AD643D6-1EE6-4D2A-A1FC-05341F1F59A8}" destId="{86A0EEF7-C4BA-440C-AC4E-B586AF403FBC}" srcOrd="1" destOrd="0" presId="urn:microsoft.com/office/officeart/2018/2/layout/IconVerticalSolidList"/>
    <dgm:cxn modelId="{B05470B6-DF0F-4822-991D-10D697CF57E6}" type="presParOf" srcId="{4AD643D6-1EE6-4D2A-A1FC-05341F1F59A8}" destId="{BD2111C6-FDF3-4DA6-9028-65566D363EE4}" srcOrd="2" destOrd="0" presId="urn:microsoft.com/office/officeart/2018/2/layout/IconVerticalSolidList"/>
    <dgm:cxn modelId="{973EDBF0-EE08-4F19-86A1-00F9FF64015A}" type="presParOf" srcId="{4AD643D6-1EE6-4D2A-A1FC-05341F1F59A8}" destId="{BBB22335-E502-4799-A09F-CA8A647114D4}" srcOrd="3" destOrd="0" presId="urn:microsoft.com/office/officeart/2018/2/layout/IconVerticalSolidList"/>
    <dgm:cxn modelId="{4F28028D-8286-4885-AB3F-7EF5C30FA6FD}" type="presParOf" srcId="{9F167A9C-58BA-454F-ABCD-2BED3D5FA4C2}" destId="{C930C80A-7ADE-44E2-AEDA-4A2C6AE7660F}" srcOrd="5" destOrd="0" presId="urn:microsoft.com/office/officeart/2018/2/layout/IconVerticalSolidList"/>
    <dgm:cxn modelId="{65DA4DD4-F061-497C-B072-BB9D8E56F419}" type="presParOf" srcId="{9F167A9C-58BA-454F-ABCD-2BED3D5FA4C2}" destId="{E7F902C0-6862-41A2-855C-9731FECBE45F}" srcOrd="6" destOrd="0" presId="urn:microsoft.com/office/officeart/2018/2/layout/IconVerticalSolidList"/>
    <dgm:cxn modelId="{641747F0-12C6-49FD-B4FF-574457147F56}" type="presParOf" srcId="{E7F902C0-6862-41A2-855C-9731FECBE45F}" destId="{36DBB66F-3D44-4CC7-A8B1-2AEA3760D1AF}" srcOrd="0" destOrd="0" presId="urn:microsoft.com/office/officeart/2018/2/layout/IconVerticalSolidList"/>
    <dgm:cxn modelId="{7173784A-0B0F-4A59-855E-E3050938D891}" type="presParOf" srcId="{E7F902C0-6862-41A2-855C-9731FECBE45F}" destId="{7137F360-D695-43C2-AB82-C1885E34C90E}" srcOrd="1" destOrd="0" presId="urn:microsoft.com/office/officeart/2018/2/layout/IconVerticalSolidList"/>
    <dgm:cxn modelId="{5A3638BF-8E0D-4AC0-9C08-6BA06B607530}" type="presParOf" srcId="{E7F902C0-6862-41A2-855C-9731FECBE45F}" destId="{E6C305EF-C929-4288-B448-87339DA51D9E}" srcOrd="2" destOrd="0" presId="urn:microsoft.com/office/officeart/2018/2/layout/IconVerticalSolidList"/>
    <dgm:cxn modelId="{E43F77A6-926C-4EE9-B83C-3CF9E7217BF1}" type="presParOf" srcId="{E7F902C0-6862-41A2-855C-9731FECBE45F}" destId="{5082C1E5-82DE-4679-BDF2-2EA7E14358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44FD7-74AA-AE4B-ACC5-59187EE735DF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295D1-03C3-114A-AF41-0AC786598D4E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Proactively searching for means to actualize evidenced-based interventions (EBIs) in our routine practice </a:t>
          </a:r>
        </a:p>
      </dsp:txBody>
      <dsp:txXfrm>
        <a:off x="0" y="0"/>
        <a:ext cx="6900512" cy="1384035"/>
      </dsp:txXfrm>
    </dsp:sp>
    <dsp:sp modelId="{9046CD8C-F79D-9A44-BEBE-30EB83A4BFD6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EAD83-6040-C243-9F3C-95FB48DD8475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Move from traditional research to translational/ knowledge transfer/ dissemination research/ scaling up research (2)</a:t>
          </a:r>
        </a:p>
      </dsp:txBody>
      <dsp:txXfrm>
        <a:off x="0" y="1384035"/>
        <a:ext cx="6900512" cy="1384035"/>
      </dsp:txXfrm>
    </dsp:sp>
    <dsp:sp modelId="{A9F43850-44D0-3A49-AC24-8C4A8930BEAA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B616A-AA06-F94E-803A-C98C18047122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To translate research findings on EBIs into routine practice </a:t>
          </a:r>
        </a:p>
      </dsp:txBody>
      <dsp:txXfrm>
        <a:off x="0" y="2768070"/>
        <a:ext cx="6900512" cy="1384035"/>
      </dsp:txXfrm>
    </dsp:sp>
    <dsp:sp modelId="{3A004E87-63C3-F742-BDCA-00E9CF0FB061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22F81-ABC8-024D-9FEF-74A4B5FA7AF5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Otherwise called Implementation science  </a:t>
          </a:r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CE3FC-1C57-4974-885F-B556F85EE9D7}">
      <dsp:nvSpPr>
        <dsp:cNvPr id="0" name=""/>
        <dsp:cNvSpPr/>
      </dsp:nvSpPr>
      <dsp:spPr>
        <a:xfrm>
          <a:off x="0" y="708097"/>
          <a:ext cx="10515600" cy="1307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195A1-922F-4363-B263-95F7BB8438A5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D649B-CF75-498B-8E8A-3F2CF8D626B5}">
      <dsp:nvSpPr>
        <dsp:cNvPr id="0" name=""/>
        <dsp:cNvSpPr/>
      </dsp:nvSpPr>
      <dsp:spPr>
        <a:xfrm>
          <a:off x="1509882" y="708097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Implementation science </a:t>
          </a:r>
          <a:r>
            <a:rPr lang="en-US" sz="2100" kern="1200" dirty="0"/>
            <a:t>(IS) is the </a:t>
          </a:r>
          <a:r>
            <a:rPr lang="en-US" sz="2100" b="1" kern="1200" dirty="0"/>
            <a:t>systematic study</a:t>
          </a:r>
          <a:r>
            <a:rPr lang="en-US" sz="2100" kern="1200" dirty="0"/>
            <a:t> of processes and factors designed to promote the </a:t>
          </a:r>
          <a:r>
            <a:rPr lang="en-US" sz="2100" b="1" kern="1200" dirty="0"/>
            <a:t>adoption and integration of evidence-based</a:t>
          </a:r>
          <a:r>
            <a:rPr lang="en-US" sz="2100" kern="1200" dirty="0"/>
            <a:t> practices, interventions, and policies into </a:t>
          </a:r>
          <a:r>
            <a:rPr lang="en-US" sz="2100" b="1" kern="1200" dirty="0"/>
            <a:t>routine</a:t>
          </a:r>
          <a:r>
            <a:rPr lang="en-US" sz="2100" kern="1200" dirty="0"/>
            <a:t> health care and public health settings (3) </a:t>
          </a:r>
        </a:p>
      </dsp:txBody>
      <dsp:txXfrm>
        <a:off x="1509882" y="708097"/>
        <a:ext cx="9005717" cy="1307257"/>
      </dsp:txXfrm>
    </dsp:sp>
    <dsp:sp modelId="{5DC8F373-88FE-41D1-BD90-BA98D5863004}">
      <dsp:nvSpPr>
        <dsp:cNvPr id="0" name=""/>
        <dsp:cNvSpPr/>
      </dsp:nvSpPr>
      <dsp:spPr>
        <a:xfrm>
          <a:off x="0" y="2342169"/>
          <a:ext cx="10515600" cy="1307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B1B8D-6E5B-4CBE-8B15-4E119AB221E2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A0FF4-08E9-4F5D-80C5-940AF08B6EB6}">
      <dsp:nvSpPr>
        <dsp:cNvPr id="0" name=""/>
        <dsp:cNvSpPr/>
      </dsp:nvSpPr>
      <dsp:spPr>
        <a:xfrm>
          <a:off x="1509882" y="2342169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It is associated with research that investigates the best ways to ensure that evidence-based information is integrated into practice</a:t>
          </a:r>
        </a:p>
      </dsp:txBody>
      <dsp:txXfrm>
        <a:off x="1509882" y="2342169"/>
        <a:ext cx="9005717" cy="13072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A7A6D-5A90-466C-B34A-15017F78FF96}">
      <dsp:nvSpPr>
        <dsp:cNvPr id="0" name=""/>
        <dsp:cNvSpPr/>
      </dsp:nvSpPr>
      <dsp:spPr>
        <a:xfrm>
          <a:off x="0" y="459"/>
          <a:ext cx="10363200" cy="10760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1FF0B-21B0-4E14-ACA6-E62481F7E27A}">
      <dsp:nvSpPr>
        <dsp:cNvPr id="0" name=""/>
        <dsp:cNvSpPr/>
      </dsp:nvSpPr>
      <dsp:spPr>
        <a:xfrm>
          <a:off x="325508" y="242573"/>
          <a:ext cx="591834" cy="5918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F1E22-2B3C-4B90-BD81-F21988621B52}">
      <dsp:nvSpPr>
        <dsp:cNvPr id="0" name=""/>
        <dsp:cNvSpPr/>
      </dsp:nvSpPr>
      <dsp:spPr>
        <a:xfrm>
          <a:off x="1242851" y="459"/>
          <a:ext cx="9120348" cy="107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83" tIns="113883" rIns="113883" bIns="11388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Close the gap between what we know works and what we do.</a:t>
          </a:r>
        </a:p>
      </dsp:txBody>
      <dsp:txXfrm>
        <a:off x="1242851" y="459"/>
        <a:ext cx="9120348" cy="1076062"/>
      </dsp:txXfrm>
    </dsp:sp>
    <dsp:sp modelId="{97501798-CBAC-4B59-8EFF-9DA72D301FF8}">
      <dsp:nvSpPr>
        <dsp:cNvPr id="0" name=""/>
        <dsp:cNvSpPr/>
      </dsp:nvSpPr>
      <dsp:spPr>
        <a:xfrm>
          <a:off x="0" y="1201506"/>
          <a:ext cx="10363200" cy="10760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1B1E8-3F57-42DD-ADC1-7AC0C3C3981B}">
      <dsp:nvSpPr>
        <dsp:cNvPr id="0" name=""/>
        <dsp:cNvSpPr/>
      </dsp:nvSpPr>
      <dsp:spPr>
        <a:xfrm>
          <a:off x="325508" y="1587651"/>
          <a:ext cx="591834" cy="5918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5C767-F4FD-4C78-9522-9687B0ABF631}">
      <dsp:nvSpPr>
        <dsp:cNvPr id="0" name=""/>
        <dsp:cNvSpPr/>
      </dsp:nvSpPr>
      <dsp:spPr>
        <a:xfrm>
          <a:off x="1242851" y="1345537"/>
          <a:ext cx="9120348" cy="107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83" tIns="113883" rIns="113883" bIns="11388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This is called the ‘know-do’ gap.</a:t>
          </a:r>
        </a:p>
      </dsp:txBody>
      <dsp:txXfrm>
        <a:off x="1242851" y="1345537"/>
        <a:ext cx="9120348" cy="1076062"/>
      </dsp:txXfrm>
    </dsp:sp>
    <dsp:sp modelId="{0D5B3B74-6C46-49C3-9F70-C8F574C6FDC8}">
      <dsp:nvSpPr>
        <dsp:cNvPr id="0" name=""/>
        <dsp:cNvSpPr/>
      </dsp:nvSpPr>
      <dsp:spPr>
        <a:xfrm>
          <a:off x="0" y="2624039"/>
          <a:ext cx="10363200" cy="10760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B27B2-C451-4711-882E-E3FC6CADFFA0}">
      <dsp:nvSpPr>
        <dsp:cNvPr id="0" name=""/>
        <dsp:cNvSpPr/>
      </dsp:nvSpPr>
      <dsp:spPr>
        <a:xfrm>
          <a:off x="325508" y="2932729"/>
          <a:ext cx="591834" cy="5918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0CC49-D47B-4F58-9545-032F86E35EC8}">
      <dsp:nvSpPr>
        <dsp:cNvPr id="0" name=""/>
        <dsp:cNvSpPr/>
      </dsp:nvSpPr>
      <dsp:spPr>
        <a:xfrm>
          <a:off x="1242851" y="2690615"/>
          <a:ext cx="9120348" cy="107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83" tIns="113883" rIns="113883" bIns="11388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Increases the impact of evidence-based interventions (4,5)</a:t>
          </a:r>
        </a:p>
      </dsp:txBody>
      <dsp:txXfrm>
        <a:off x="1242851" y="2690615"/>
        <a:ext cx="9120348" cy="1076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37981-3AE6-46A0-A062-D0085797D9FB}">
      <dsp:nvSpPr>
        <dsp:cNvPr id="0" name=""/>
        <dsp:cNvSpPr/>
      </dsp:nvSpPr>
      <dsp:spPr>
        <a:xfrm>
          <a:off x="0" y="2433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D76BA-CA49-4155-904E-4C5DA52C82E5}">
      <dsp:nvSpPr>
        <dsp:cNvPr id="0" name=""/>
        <dsp:cNvSpPr/>
      </dsp:nvSpPr>
      <dsp:spPr>
        <a:xfrm>
          <a:off x="0" y="2433"/>
          <a:ext cx="5183188" cy="1659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IV tranexamic acid (TXA) was found effective in treating and preventing PPH during vaginal and cesarean delivery </a:t>
          </a:r>
        </a:p>
      </dsp:txBody>
      <dsp:txXfrm>
        <a:off x="0" y="2433"/>
        <a:ext cx="5183188" cy="1659522"/>
      </dsp:txXfrm>
    </dsp:sp>
    <dsp:sp modelId="{22AC6E0F-B73F-4B8B-94E3-E7E88ABFBBB1}">
      <dsp:nvSpPr>
        <dsp:cNvPr id="0" name=""/>
        <dsp:cNvSpPr/>
      </dsp:nvSpPr>
      <dsp:spPr>
        <a:xfrm>
          <a:off x="0" y="1661955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ABE90-9808-485A-AA3F-359225C6DC44}">
      <dsp:nvSpPr>
        <dsp:cNvPr id="0" name=""/>
        <dsp:cNvSpPr/>
      </dsp:nvSpPr>
      <dsp:spPr>
        <a:xfrm>
          <a:off x="0" y="1661955"/>
          <a:ext cx="5183188" cy="1659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It reduced  the rate of death significantly with  no  adverse effects</a:t>
          </a:r>
        </a:p>
      </dsp:txBody>
      <dsp:txXfrm>
        <a:off x="0" y="1661955"/>
        <a:ext cx="5183188" cy="1659522"/>
      </dsp:txXfrm>
    </dsp:sp>
    <dsp:sp modelId="{B06D5ECB-7BF0-4953-8905-F6710B94BE77}">
      <dsp:nvSpPr>
        <dsp:cNvPr id="0" name=""/>
        <dsp:cNvSpPr/>
      </dsp:nvSpPr>
      <dsp:spPr>
        <a:xfrm>
          <a:off x="0" y="3321477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639BE-3E6D-4474-AE25-FA8D9C916EC3}">
      <dsp:nvSpPr>
        <dsp:cNvPr id="0" name=""/>
        <dsp:cNvSpPr/>
      </dsp:nvSpPr>
      <dsp:spPr>
        <a:xfrm>
          <a:off x="0" y="3321477"/>
          <a:ext cx="5183188" cy="1659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Unfortunately, the intervention is yet to be widely integrated </a:t>
          </a:r>
        </a:p>
      </dsp:txBody>
      <dsp:txXfrm>
        <a:off x="0" y="3321477"/>
        <a:ext cx="5183188" cy="16595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3E6A1-14BD-4D9B-A867-693803070FAC}">
      <dsp:nvSpPr>
        <dsp:cNvPr id="0" name=""/>
        <dsp:cNvSpPr/>
      </dsp:nvSpPr>
      <dsp:spPr>
        <a:xfrm>
          <a:off x="0" y="2196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E3916-5915-4C37-935D-B88239405FFA}">
      <dsp:nvSpPr>
        <dsp:cNvPr id="0" name=""/>
        <dsp:cNvSpPr/>
      </dsp:nvSpPr>
      <dsp:spPr>
        <a:xfrm>
          <a:off x="0" y="2196"/>
          <a:ext cx="5183188" cy="1498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No study had explored the acceptability of tranexamic acid from HCPs perspectives </a:t>
          </a:r>
        </a:p>
      </dsp:txBody>
      <dsp:txXfrm>
        <a:off x="0" y="2196"/>
        <a:ext cx="5183188" cy="1498193"/>
      </dsp:txXfrm>
    </dsp:sp>
    <dsp:sp modelId="{72F94537-F707-45A4-B3EE-9256BDC1AB7F}">
      <dsp:nvSpPr>
        <dsp:cNvPr id="0" name=""/>
        <dsp:cNvSpPr/>
      </dsp:nvSpPr>
      <dsp:spPr>
        <a:xfrm>
          <a:off x="0" y="1500390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121F7-AD73-434C-8CAF-E73DD2DA157F}">
      <dsp:nvSpPr>
        <dsp:cNvPr id="0" name=""/>
        <dsp:cNvSpPr/>
      </dsp:nvSpPr>
      <dsp:spPr>
        <a:xfrm>
          <a:off x="0" y="1500390"/>
          <a:ext cx="5183188" cy="1498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No known study on the implications for health governance and information systems.</a:t>
          </a:r>
        </a:p>
      </dsp:txBody>
      <dsp:txXfrm>
        <a:off x="0" y="1500390"/>
        <a:ext cx="5183188" cy="1498193"/>
      </dsp:txXfrm>
    </dsp:sp>
    <dsp:sp modelId="{C532E9C1-C943-46D1-8B2C-9809DCAA6609}">
      <dsp:nvSpPr>
        <dsp:cNvPr id="0" name=""/>
        <dsp:cNvSpPr/>
      </dsp:nvSpPr>
      <dsp:spPr>
        <a:xfrm>
          <a:off x="0" y="2998584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4D714-ADC8-4524-90DB-8E5E7635F8E8}">
      <dsp:nvSpPr>
        <dsp:cNvPr id="0" name=""/>
        <dsp:cNvSpPr/>
      </dsp:nvSpPr>
      <dsp:spPr>
        <a:xfrm>
          <a:off x="0" y="2998584"/>
          <a:ext cx="5183188" cy="1498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Recommended IS research to establish a TXA-inclusive PPH treatment package to reduce death and disability related to PPH.</a:t>
          </a:r>
          <a:endParaRPr lang="en-US" sz="2600" kern="1200" dirty="0"/>
        </a:p>
      </dsp:txBody>
      <dsp:txXfrm>
        <a:off x="0" y="2998584"/>
        <a:ext cx="5183188" cy="14981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3D4F-933E-44D4-8777-A365D81FA85B}">
      <dsp:nvSpPr>
        <dsp:cNvPr id="0" name=""/>
        <dsp:cNvSpPr/>
      </dsp:nvSpPr>
      <dsp:spPr>
        <a:xfrm>
          <a:off x="0" y="0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D386B-5710-4F24-BAE0-BE01BFCDB611}">
      <dsp:nvSpPr>
        <dsp:cNvPr id="0" name=""/>
        <dsp:cNvSpPr/>
      </dsp:nvSpPr>
      <dsp:spPr>
        <a:xfrm>
          <a:off x="0" y="0"/>
          <a:ext cx="5183188" cy="112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Identified barriers to the uptake of intermittent preventive therapy during pregnancy </a:t>
          </a:r>
        </a:p>
      </dsp:txBody>
      <dsp:txXfrm>
        <a:off x="0" y="0"/>
        <a:ext cx="5183188" cy="1124743"/>
      </dsp:txXfrm>
    </dsp:sp>
    <dsp:sp modelId="{608ABB5A-BFEE-4AC7-9B5E-915F47655035}">
      <dsp:nvSpPr>
        <dsp:cNvPr id="0" name=""/>
        <dsp:cNvSpPr/>
      </dsp:nvSpPr>
      <dsp:spPr>
        <a:xfrm>
          <a:off x="0" y="1124743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8805C-B30D-48A7-99A3-1D3D67C9BF54}">
      <dsp:nvSpPr>
        <dsp:cNvPr id="0" name=""/>
        <dsp:cNvSpPr/>
      </dsp:nvSpPr>
      <dsp:spPr>
        <a:xfrm>
          <a:off x="0" y="1124743"/>
          <a:ext cx="5183188" cy="112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Identified interventions that have been shown to improve IPTp coverage</a:t>
          </a:r>
        </a:p>
      </dsp:txBody>
      <dsp:txXfrm>
        <a:off x="0" y="1124743"/>
        <a:ext cx="5183188" cy="1124743"/>
      </dsp:txXfrm>
    </dsp:sp>
    <dsp:sp modelId="{1A52720D-C019-45C3-9184-117DCA868956}">
      <dsp:nvSpPr>
        <dsp:cNvPr id="0" name=""/>
        <dsp:cNvSpPr/>
      </dsp:nvSpPr>
      <dsp:spPr>
        <a:xfrm>
          <a:off x="0" y="2249487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D5B64-696A-4F7D-A171-84C9102A1C8A}">
      <dsp:nvSpPr>
        <dsp:cNvPr id="0" name=""/>
        <dsp:cNvSpPr/>
      </dsp:nvSpPr>
      <dsp:spPr>
        <a:xfrm>
          <a:off x="0" y="2249487"/>
          <a:ext cx="5183188" cy="112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Recommended eight strategies that will facilitate the uptake of IPTp</a:t>
          </a:r>
        </a:p>
      </dsp:txBody>
      <dsp:txXfrm>
        <a:off x="0" y="2249487"/>
        <a:ext cx="5183188" cy="1124743"/>
      </dsp:txXfrm>
    </dsp:sp>
    <dsp:sp modelId="{A7CA89F8-F0DD-42B2-9149-E537D4CB78CE}">
      <dsp:nvSpPr>
        <dsp:cNvPr id="0" name=""/>
        <dsp:cNvSpPr/>
      </dsp:nvSpPr>
      <dsp:spPr>
        <a:xfrm>
          <a:off x="0" y="3374231"/>
          <a:ext cx="5183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983AA-7FB3-4C8F-B369-CFD432BD55C0}">
      <dsp:nvSpPr>
        <dsp:cNvPr id="0" name=""/>
        <dsp:cNvSpPr/>
      </dsp:nvSpPr>
      <dsp:spPr>
        <a:xfrm>
          <a:off x="0" y="3374231"/>
          <a:ext cx="5183188" cy="112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This can only be feasible with IS </a:t>
          </a:r>
        </a:p>
      </dsp:txBody>
      <dsp:txXfrm>
        <a:off x="0" y="3374231"/>
        <a:ext cx="5183188" cy="11247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3B0C3-F464-457F-B2A1-869C51642492}">
      <dsp:nvSpPr>
        <dsp:cNvPr id="0" name=""/>
        <dsp:cNvSpPr/>
      </dsp:nvSpPr>
      <dsp:spPr>
        <a:xfrm>
          <a:off x="0" y="598"/>
          <a:ext cx="5029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2376B-DC30-461F-874D-B0C79387FF09}">
      <dsp:nvSpPr>
        <dsp:cNvPr id="0" name=""/>
        <dsp:cNvSpPr/>
      </dsp:nvSpPr>
      <dsp:spPr>
        <a:xfrm>
          <a:off x="0" y="598"/>
          <a:ext cx="5029199" cy="97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Prevalence is still high </a:t>
          </a:r>
        </a:p>
      </dsp:txBody>
      <dsp:txXfrm>
        <a:off x="0" y="598"/>
        <a:ext cx="5029199" cy="979562"/>
      </dsp:txXfrm>
    </dsp:sp>
    <dsp:sp modelId="{A6459E32-8CA4-40AC-B7AE-24C263EA740E}">
      <dsp:nvSpPr>
        <dsp:cNvPr id="0" name=""/>
        <dsp:cNvSpPr/>
      </dsp:nvSpPr>
      <dsp:spPr>
        <a:xfrm>
          <a:off x="0" y="980161"/>
          <a:ext cx="5029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C81BE-FB2F-44FB-967F-3C7826923C1F}">
      <dsp:nvSpPr>
        <dsp:cNvPr id="0" name=""/>
        <dsp:cNvSpPr/>
      </dsp:nvSpPr>
      <dsp:spPr>
        <a:xfrm>
          <a:off x="0" y="980161"/>
          <a:ext cx="5029199" cy="97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 need for an in-depth understanding of associated sociocultural and environmental factors</a:t>
          </a:r>
        </a:p>
      </dsp:txBody>
      <dsp:txXfrm>
        <a:off x="0" y="980161"/>
        <a:ext cx="5029199" cy="979562"/>
      </dsp:txXfrm>
    </dsp:sp>
    <dsp:sp modelId="{C1294510-1BA7-464F-9496-D1DD82074D46}">
      <dsp:nvSpPr>
        <dsp:cNvPr id="0" name=""/>
        <dsp:cNvSpPr/>
      </dsp:nvSpPr>
      <dsp:spPr>
        <a:xfrm>
          <a:off x="0" y="1959724"/>
          <a:ext cx="5029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A68C8-E692-48E4-AFB2-5D89AC2992EE}">
      <dsp:nvSpPr>
        <dsp:cNvPr id="0" name=""/>
        <dsp:cNvSpPr/>
      </dsp:nvSpPr>
      <dsp:spPr>
        <a:xfrm>
          <a:off x="0" y="1959724"/>
          <a:ext cx="5029199" cy="97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Qualitative studies can facilitate richer responses  </a:t>
          </a:r>
        </a:p>
      </dsp:txBody>
      <dsp:txXfrm>
        <a:off x="0" y="1959724"/>
        <a:ext cx="5029199" cy="979562"/>
      </dsp:txXfrm>
    </dsp:sp>
    <dsp:sp modelId="{E8EF231A-8654-49B5-9C1A-C9853D207A31}">
      <dsp:nvSpPr>
        <dsp:cNvPr id="0" name=""/>
        <dsp:cNvSpPr/>
      </dsp:nvSpPr>
      <dsp:spPr>
        <a:xfrm>
          <a:off x="0" y="2939286"/>
          <a:ext cx="5029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C091C-9B38-4D8D-B7CB-16FF448C8DD2}">
      <dsp:nvSpPr>
        <dsp:cNvPr id="0" name=""/>
        <dsp:cNvSpPr/>
      </dsp:nvSpPr>
      <dsp:spPr>
        <a:xfrm>
          <a:off x="0" y="2939286"/>
          <a:ext cx="5029199" cy="97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Enhance the development of policies and practical guidelines to reduce this high prevalence </a:t>
          </a:r>
        </a:p>
      </dsp:txBody>
      <dsp:txXfrm>
        <a:off x="0" y="2939286"/>
        <a:ext cx="5029199" cy="979562"/>
      </dsp:txXfrm>
    </dsp:sp>
    <dsp:sp modelId="{030A4832-267D-41BF-99F8-F26CBFA4AFA5}">
      <dsp:nvSpPr>
        <dsp:cNvPr id="0" name=""/>
        <dsp:cNvSpPr/>
      </dsp:nvSpPr>
      <dsp:spPr>
        <a:xfrm>
          <a:off x="0" y="3918849"/>
          <a:ext cx="5029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3BE31-CCBF-489E-B8F5-38A5BBAEEA1C}">
      <dsp:nvSpPr>
        <dsp:cNvPr id="0" name=""/>
        <dsp:cNvSpPr/>
      </dsp:nvSpPr>
      <dsp:spPr>
        <a:xfrm>
          <a:off x="0" y="3918849"/>
          <a:ext cx="5029199" cy="979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This can be achieved through IS research </a:t>
          </a:r>
        </a:p>
      </dsp:txBody>
      <dsp:txXfrm>
        <a:off x="0" y="3918849"/>
        <a:ext cx="5029199" cy="9795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C551E-7D7F-4DD7-83DF-8165F766D2D7}">
      <dsp:nvSpPr>
        <dsp:cNvPr id="0" name=""/>
        <dsp:cNvSpPr/>
      </dsp:nvSpPr>
      <dsp:spPr>
        <a:xfrm>
          <a:off x="0" y="2288"/>
          <a:ext cx="6364224" cy="11598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A03A4-34A4-4EFF-B1DF-64952C54893D}">
      <dsp:nvSpPr>
        <dsp:cNvPr id="0" name=""/>
        <dsp:cNvSpPr/>
      </dsp:nvSpPr>
      <dsp:spPr>
        <a:xfrm>
          <a:off x="350852" y="263253"/>
          <a:ext cx="637913" cy="637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6B37D-43CF-44C5-B610-E8D57AE7FF0F}">
      <dsp:nvSpPr>
        <dsp:cNvPr id="0" name=""/>
        <dsp:cNvSpPr/>
      </dsp:nvSpPr>
      <dsp:spPr>
        <a:xfrm>
          <a:off x="1339618" y="2288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Evaluating the EBIs through implementation science research will facilitate the uptake of that intervention</a:t>
          </a:r>
          <a:endParaRPr lang="en-US" sz="2100" kern="1200"/>
        </a:p>
      </dsp:txBody>
      <dsp:txXfrm>
        <a:off x="1339618" y="2288"/>
        <a:ext cx="5024605" cy="1159843"/>
      </dsp:txXfrm>
    </dsp:sp>
    <dsp:sp modelId="{CC913233-CCBA-4743-A2BE-8C101EF071BF}">
      <dsp:nvSpPr>
        <dsp:cNvPr id="0" name=""/>
        <dsp:cNvSpPr/>
      </dsp:nvSpPr>
      <dsp:spPr>
        <a:xfrm>
          <a:off x="0" y="1452092"/>
          <a:ext cx="6364224" cy="11598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33FC1-1675-4D8A-BBF0-1E9BBA5F6553}">
      <dsp:nvSpPr>
        <dsp:cNvPr id="0" name=""/>
        <dsp:cNvSpPr/>
      </dsp:nvSpPr>
      <dsp:spPr>
        <a:xfrm>
          <a:off x="350852" y="1713057"/>
          <a:ext cx="637913" cy="637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EB3B2-A5A9-422A-8FC7-0BC1C7BB4F8C}">
      <dsp:nvSpPr>
        <dsp:cNvPr id="0" name=""/>
        <dsp:cNvSpPr/>
      </dsp:nvSpPr>
      <dsp:spPr>
        <a:xfrm>
          <a:off x="1339618" y="1452092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Enhance wide coverage </a:t>
          </a:r>
          <a:endParaRPr lang="en-US" sz="2100" kern="1200"/>
        </a:p>
      </dsp:txBody>
      <dsp:txXfrm>
        <a:off x="1339618" y="1452092"/>
        <a:ext cx="5024605" cy="1159843"/>
      </dsp:txXfrm>
    </dsp:sp>
    <dsp:sp modelId="{AE7A3D59-51EC-407E-B454-42D0F3576B29}">
      <dsp:nvSpPr>
        <dsp:cNvPr id="0" name=""/>
        <dsp:cNvSpPr/>
      </dsp:nvSpPr>
      <dsp:spPr>
        <a:xfrm>
          <a:off x="0" y="2901896"/>
          <a:ext cx="6364224" cy="11598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0EEF7-C4BA-440C-AC4E-B586AF403FBC}">
      <dsp:nvSpPr>
        <dsp:cNvPr id="0" name=""/>
        <dsp:cNvSpPr/>
      </dsp:nvSpPr>
      <dsp:spPr>
        <a:xfrm>
          <a:off x="350852" y="3162861"/>
          <a:ext cx="637913" cy="637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22335-E502-4799-A09F-CA8A647114D4}">
      <dsp:nvSpPr>
        <dsp:cNvPr id="0" name=""/>
        <dsp:cNvSpPr/>
      </dsp:nvSpPr>
      <dsp:spPr>
        <a:xfrm>
          <a:off x="1339618" y="2901896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Yield holistic evidence critical for guiding the future implementation</a:t>
          </a:r>
          <a:endParaRPr lang="en-US" sz="2100" kern="1200"/>
        </a:p>
      </dsp:txBody>
      <dsp:txXfrm>
        <a:off x="1339618" y="2901896"/>
        <a:ext cx="5024605" cy="1159843"/>
      </dsp:txXfrm>
    </dsp:sp>
    <dsp:sp modelId="{36DBB66F-3D44-4CC7-A8B1-2AEA3760D1AF}">
      <dsp:nvSpPr>
        <dsp:cNvPr id="0" name=""/>
        <dsp:cNvSpPr/>
      </dsp:nvSpPr>
      <dsp:spPr>
        <a:xfrm>
          <a:off x="0" y="4351700"/>
          <a:ext cx="6364224" cy="11598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7F360-D695-43C2-AB82-C1885E34C90E}">
      <dsp:nvSpPr>
        <dsp:cNvPr id="0" name=""/>
        <dsp:cNvSpPr/>
      </dsp:nvSpPr>
      <dsp:spPr>
        <a:xfrm>
          <a:off x="350852" y="4612665"/>
          <a:ext cx="637913" cy="637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2C1E5-82DE-4679-BDF2-2EA7E1435805}">
      <dsp:nvSpPr>
        <dsp:cNvPr id="0" name=""/>
        <dsp:cNvSpPr/>
      </dsp:nvSpPr>
      <dsp:spPr>
        <a:xfrm>
          <a:off x="1339618" y="4351700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Enhance d</a:t>
          </a:r>
          <a:r>
            <a:rPr lang="en-US" sz="2100" kern="1200"/>
            <a:t>issemination procedures and scale-up/ sustainment of the EBIs strategically at the multisystemic level </a:t>
          </a:r>
        </a:p>
      </dsp:txBody>
      <dsp:txXfrm>
        <a:off x="1339618" y="4351700"/>
        <a:ext cx="5024605" cy="1159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248F1-37CA-46C7-8D44-7F2C3840C947}" type="datetimeFigureOut">
              <a:rPr lang="LID4096" smtClean="0"/>
              <a:t>7/12/23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4620A-E3BC-4850-94A8-E62E878767B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9262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5.Lesley B. </a:t>
            </a:r>
            <a:r>
              <a:rPr lang="en-US" dirty="0" err="1"/>
              <a:t>Olswanga</a:t>
            </a:r>
            <a:r>
              <a:rPr lang="en-US" dirty="0"/>
              <a:t>, Patricia A. </a:t>
            </a:r>
            <a:r>
              <a:rPr lang="en-US" dirty="0" err="1"/>
              <a:t>Prelockb</a:t>
            </a:r>
            <a:r>
              <a:rPr lang="en-US" dirty="0"/>
              <a:t>. Bridging the Gap Between Research and Practice: Implementation Science. </a:t>
            </a:r>
            <a:r>
              <a:rPr lang="en-US" dirty="0">
                <a:effectLst/>
                <a:latin typeface="Arial" panose="020B0604020202020204" pitchFamily="34" charset="0"/>
              </a:rPr>
              <a:t>Journal of Speech, Language, and 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   Hearing Research. 2015: Vol. 58;S1818–S1826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50353-42F7-430F-9B23-03987339A0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1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2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C227F-018A-29FE-ED39-93CDB4BEA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95D7F-8345-0C08-52CF-7D8081608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37D99-F839-83EA-E9E2-584D6D14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972D-9CBD-4028-8C56-988EF874310A}" type="datetimeFigureOut">
              <a:rPr lang="LID4096" smtClean="0"/>
              <a:t>7/12/23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60C2B-4A68-25B3-0D3A-8B2430D5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35715-9B5F-1D6E-50D3-F89D2295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58A2-1E35-4119-955F-4C22600AF88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5943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91CD1-926E-9250-0B67-9555E422A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BB79C-D988-FD6E-B1C0-F6DF25D7A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6227F-E1D4-02C6-8871-9F4123CE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972D-9CBD-4028-8C56-988EF874310A}" type="datetimeFigureOut">
              <a:rPr lang="LID4096" smtClean="0"/>
              <a:t>7/12/23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ECF63-EF98-2762-F907-B1BB969FA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6D864-BE12-8122-C972-3480B66F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58A2-1E35-4119-955F-4C22600AF88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351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CBF842-8C6E-2078-682D-D4D6F26DE2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A2FC4-4872-308C-B783-6997DB963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5BBB5-DC9B-4CD8-77D1-3566B4E6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972D-9CBD-4028-8C56-988EF874310A}" type="datetimeFigureOut">
              <a:rPr lang="LID4096" smtClean="0"/>
              <a:t>7/12/23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8F567-E6FE-7FE7-A702-296E0A9F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33D5A-A3F4-A411-98AA-F4A01DCC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58A2-1E35-4119-955F-4C22600AF88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76735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D36751-E282-403C-B7DB-B9BCB49B3326}" type="datetime1">
              <a:rPr lang="en-US" smtClean="0"/>
              <a:t>7/12/23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E9B86-3EDB-472D-8178-8A9578C68F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133872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19667" y="2468894"/>
            <a:ext cx="10363200" cy="376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3651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658369" y="1426633"/>
            <a:ext cx="547784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6349408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102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>
            <a:spLocks noChangeAspect="1"/>
          </p:cNvSpPr>
          <p:nvPr userDrawn="1"/>
        </p:nvSpPr>
        <p:spPr>
          <a:xfrm>
            <a:off x="7394547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6417733" cy="6864096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Pentagon 15"/>
          <p:cNvSpPr>
            <a:spLocks noChangeAspect="1"/>
          </p:cNvSpPr>
          <p:nvPr userDrawn="1"/>
        </p:nvSpPr>
        <p:spPr>
          <a:xfrm>
            <a:off x="5839232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Rectangle 24"/>
          <p:cNvSpPr/>
          <p:nvPr userDrawn="1"/>
        </p:nvSpPr>
        <p:spPr>
          <a:xfrm>
            <a:off x="0" y="5713307"/>
            <a:ext cx="12192000" cy="1144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1" name="Picture 20" descr="NCI-Logo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9" y="6139568"/>
            <a:ext cx="3877719" cy="3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21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569480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Pentagon 12"/>
          <p:cNvSpPr>
            <a:spLocks noChangeAspect="1"/>
          </p:cNvSpPr>
          <p:nvPr userDrawn="1"/>
        </p:nvSpPr>
        <p:spPr>
          <a:xfrm>
            <a:off x="14166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1828800"/>
            <a:ext cx="4023360" cy="18288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32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779008" y="0"/>
            <a:ext cx="5730240" cy="6864096"/>
          </a:xfrm>
        </p:spPr>
        <p:txBody>
          <a:bodyPr anchor="ctr">
            <a:noAutofit/>
          </a:bodyPr>
          <a:lstStyle>
            <a:lvl1pPr marL="609585" marR="0" indent="-60958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914377" marR="0" indent="-304792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2533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/>
              <a:t>Agenda Item 1</a:t>
            </a:r>
          </a:p>
          <a:p>
            <a:pPr lvl="1"/>
            <a:r>
              <a:rPr lang="en-US" dirty="0"/>
              <a:t>Agenda Item 1a</a:t>
            </a:r>
          </a:p>
          <a:p>
            <a:pPr lvl="1"/>
            <a:r>
              <a:rPr lang="en-US" dirty="0"/>
              <a:t>Agenda Item 1b</a:t>
            </a:r>
          </a:p>
          <a:p>
            <a:r>
              <a:rPr lang="en-US" dirty="0"/>
              <a:t>Agenda Item 2</a:t>
            </a:r>
          </a:p>
          <a:p>
            <a:pPr lvl="1"/>
            <a:r>
              <a:rPr lang="en-US" dirty="0"/>
              <a:t>Agenda Item 2a</a:t>
            </a:r>
          </a:p>
          <a:p>
            <a:pPr lvl="1"/>
            <a:r>
              <a:rPr lang="en-US" dirty="0"/>
              <a:t>Agenda Item 2b</a:t>
            </a:r>
          </a:p>
          <a:p>
            <a:r>
              <a:rPr lang="en-US" dirty="0"/>
              <a:t>Agenda Item 3</a:t>
            </a:r>
          </a:p>
          <a:p>
            <a:pPr marL="914377" marR="0" lvl="1" indent="-304792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3a</a:t>
            </a:r>
          </a:p>
          <a:p>
            <a:pPr marL="914377" marR="0" lvl="1" indent="-304792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3b</a:t>
            </a:r>
          </a:p>
        </p:txBody>
      </p:sp>
    </p:spTree>
    <p:extLst>
      <p:ext uri="{BB962C8B-B14F-4D97-AF65-F5344CB8AC3E}">
        <p14:creationId xmlns:p14="http://schemas.microsoft.com/office/powerpoint/2010/main" val="63924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Pentagon 12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572001" y="2423160"/>
            <a:ext cx="6705599" cy="1828800"/>
          </a:xfrm>
        </p:spPr>
        <p:txBody>
          <a:bodyPr lIns="0" tIns="0" rIns="0" bIns="0" anchor="b">
            <a:noAutofit/>
          </a:bodyPr>
          <a:lstStyle>
            <a:lvl1pPr algn="r">
              <a:defRPr sz="3733" spc="-107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9" y="4343400"/>
            <a:ext cx="6697189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867" b="0" i="1" spc="133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12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>
            <a:spLocks noChangeAspect="1"/>
          </p:cNvSpPr>
          <p:nvPr userDrawn="1"/>
        </p:nvSpPr>
        <p:spPr>
          <a:xfrm>
            <a:off x="2031143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1" y="0"/>
            <a:ext cx="4305313" cy="6864096"/>
          </a:xfrm>
          <a:prstGeom prst="homePlate">
            <a:avLst>
              <a:gd name="adj" fmla="val 32357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860628" y="2423160"/>
            <a:ext cx="5416971" cy="1828800"/>
          </a:xfrm>
        </p:spPr>
        <p:txBody>
          <a:bodyPr lIns="0" tIns="0" rIns="0" bIns="0" anchor="b">
            <a:noAutofit/>
          </a:bodyPr>
          <a:lstStyle>
            <a:lvl1pPr algn="r">
              <a:defRPr sz="3733" spc="-107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0628" y="4343400"/>
            <a:ext cx="5408560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867" b="0" i="1" spc="133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3" name="Picture 12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58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Pentagon 4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828800"/>
            <a:ext cx="10363200" cy="32004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3200" b="0" i="1" baseline="0">
                <a:solidFill>
                  <a:srgbClr val="123E57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/>
              <a:t>Vision Quote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fugit </a:t>
            </a:r>
            <a:r>
              <a:rPr lang="en-US" dirty="0" err="1"/>
              <a:t>liberavisse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nec</a:t>
            </a:r>
            <a:r>
              <a:rPr lang="en-US" dirty="0"/>
              <a:t> at.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</a:t>
            </a:r>
            <a:r>
              <a:rPr lang="en-US" dirty="0" err="1"/>
              <a:t>conclusionemque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eam</a:t>
            </a:r>
            <a:r>
              <a:rPr lang="en-US" dirty="0"/>
              <a:t> id. Quo ex </a:t>
            </a:r>
            <a:r>
              <a:rPr lang="en-US" dirty="0" err="1"/>
              <a:t>laboramus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his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</a:t>
            </a:r>
            <a:r>
              <a:rPr lang="en-US" dirty="0" err="1"/>
              <a:t>Illud</a:t>
            </a:r>
            <a:r>
              <a:rPr lang="en-US" dirty="0"/>
              <a:t> postulant </a:t>
            </a:r>
            <a:br>
              <a:rPr lang="en-US" dirty="0"/>
            </a:br>
            <a:r>
              <a:rPr lang="en-US" dirty="0" err="1"/>
              <a:t>adversarium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his.”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8" name="Picture 7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48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58368" y="1426633"/>
            <a:ext cx="108874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0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BA29-C2C0-C69D-2F06-718909E0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B8A4A-DEB2-0661-7C3E-25CC2189D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F162A-20DE-F414-3316-3851D972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972D-9CBD-4028-8C56-988EF874310A}" type="datetimeFigureOut">
              <a:rPr lang="LID4096" smtClean="0"/>
              <a:t>7/12/23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46FE5-A3F6-C690-57DC-72FE3D83A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7F0BA-FFE9-4288-9C31-F52671C8E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58A2-1E35-4119-955F-4C22600AF88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52252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658368" y="1426633"/>
            <a:ext cx="108874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6020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658369" y="1426633"/>
            <a:ext cx="547784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6349408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458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349408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658369" y="1426633"/>
            <a:ext cx="547784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00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6067976" y="1426633"/>
            <a:ext cx="547784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658369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859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6067976" y="1426633"/>
            <a:ext cx="547784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58369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2119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73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85137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73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04265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Pentagon 10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extBox 5"/>
          <p:cNvSpPr txBox="1">
            <a:spLocks noChangeArrowheads="1"/>
          </p:cNvSpPr>
          <p:nvPr userDrawn="1"/>
        </p:nvSpPr>
        <p:spPr bwMode="auto">
          <a:xfrm>
            <a:off x="2082800" y="4605867"/>
            <a:ext cx="3725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 i="0" spc="400" dirty="0">
                <a:solidFill>
                  <a:srgbClr val="6C6C6C"/>
                </a:solidFill>
                <a:latin typeface="Montserrat-Regular"/>
                <a:cs typeface="Montserrat-Regular"/>
              </a:rPr>
              <a:t>1-800-4-CANCER</a:t>
            </a:r>
          </a:p>
        </p:txBody>
      </p:sp>
      <p:sp>
        <p:nvSpPr>
          <p:cNvPr id="14" name="TextBox 6"/>
          <p:cNvSpPr txBox="1">
            <a:spLocks noChangeArrowheads="1"/>
          </p:cNvSpPr>
          <p:nvPr userDrawn="1"/>
        </p:nvSpPr>
        <p:spPr bwMode="auto">
          <a:xfrm>
            <a:off x="0" y="1794934"/>
            <a:ext cx="12192000" cy="131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0" i="0" dirty="0">
                <a:solidFill>
                  <a:srgbClr val="6C6C6C"/>
                </a:solidFill>
                <a:latin typeface="Montserrat-Regular"/>
                <a:cs typeface="Montserrat-Regular"/>
              </a:rPr>
              <a:t>U.S. Department of Health &amp; Human Services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0" i="0" dirty="0">
                <a:solidFill>
                  <a:srgbClr val="6C6C6C"/>
                </a:solidFill>
                <a:latin typeface="Montserrat-Regular"/>
                <a:cs typeface="Montserrat-Regular"/>
              </a:rPr>
              <a:t>National Institutes of Health | National Cancer Institute</a:t>
            </a:r>
          </a:p>
        </p:txBody>
      </p:sp>
    </p:spTree>
    <p:extLst>
      <p:ext uri="{BB962C8B-B14F-4D97-AF65-F5344CB8AC3E}">
        <p14:creationId xmlns:p14="http://schemas.microsoft.com/office/powerpoint/2010/main" val="250295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B7E11-E1AF-DBC2-0211-B9E997644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FD2AB-0902-E26B-EF45-34552084A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14884-5226-67CD-C355-99B48CF3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972D-9CBD-4028-8C56-988EF874310A}" type="datetimeFigureOut">
              <a:rPr lang="LID4096" smtClean="0"/>
              <a:t>7/12/23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E21D4-D052-E013-1E52-866F492C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181BD-C963-A331-860E-290CBAB5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58A2-1E35-4119-955F-4C22600AF88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57929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2750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9" rIns="91435" bIns="45719"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4" name="Rectangle 3"/>
          <p:cNvSpPr/>
          <p:nvPr userDrawn="1"/>
        </p:nvSpPr>
        <p:spPr>
          <a:xfrm>
            <a:off x="0" y="138114"/>
            <a:ext cx="12202584" cy="67198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5" tIns="45719" rIns="91435" bIns="45719" anchor="ctr"/>
          <a:lstStyle/>
          <a:p>
            <a:pPr algn="ctr">
              <a:defRPr/>
            </a:pPr>
            <a:endParaRPr lang="en-US" sz="2400"/>
          </a:p>
        </p:txBody>
      </p: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-6350" y="-1588"/>
            <a:ext cx="12192001" cy="139701"/>
            <a:chOff x="0" y="5726113"/>
            <a:chExt cx="9144000" cy="139700"/>
          </a:xfrm>
        </p:grpSpPr>
        <p:sp>
          <p:nvSpPr>
            <p:cNvPr id="6" name="Rectangle 5"/>
            <p:cNvSpPr/>
            <p:nvPr/>
          </p:nvSpPr>
          <p:spPr>
            <a:xfrm>
              <a:off x="0" y="5726113"/>
              <a:ext cx="3052763" cy="139700"/>
            </a:xfrm>
            <a:prstGeom prst="rect">
              <a:avLst/>
            </a:prstGeom>
            <a:solidFill>
              <a:srgbClr val="A688B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1651" y="5726113"/>
              <a:ext cx="3052762" cy="139700"/>
            </a:xfrm>
            <a:prstGeom prst="rect">
              <a:avLst/>
            </a:prstGeom>
            <a:solidFill>
              <a:srgbClr val="A400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1237" y="5726113"/>
              <a:ext cx="3052763" cy="1397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19957"/>
            <a:ext cx="10972800" cy="716756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8077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8"/>
            <a:ext cx="609600" cy="441325"/>
          </a:xfrm>
        </p:spPr>
        <p:txBody>
          <a:bodyPr/>
          <a:lstStyle/>
          <a:p>
            <a:pPr>
              <a:defRPr/>
            </a:pPr>
            <a:fld id="{93C8AAAB-5A88-41EB-B5F5-75ADC67354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08364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16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1CEF5-ED7D-28CB-7602-4014EB7B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E4085-D2A7-C338-BB00-72322CB77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AD807-EB5E-72F1-AA4D-85A4E5B9C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C1259-8FDC-FD01-508D-CD14BE70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972D-9CBD-4028-8C56-988EF874310A}" type="datetimeFigureOut">
              <a:rPr lang="LID4096" smtClean="0"/>
              <a:t>7/12/23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89AEC-3F0C-A854-DB57-7D429720D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7FBD2-896F-7120-D194-800DE077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58A2-1E35-4119-955F-4C22600AF88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9493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2F14-7E51-D27D-33C0-ED88F141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41E85-AA43-A30C-E8D8-43232E6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21DCD-D5CC-0372-93E7-8DBF4A5DC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7C88D-547C-E5CE-E54D-6E8C7B30EA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F9DC6D-7527-00FD-887D-BEAB27331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A89F-8E68-F5A2-CB25-04E249CA7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972D-9CBD-4028-8C56-988EF874310A}" type="datetimeFigureOut">
              <a:rPr lang="LID4096" smtClean="0"/>
              <a:t>7/12/23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A30B9-3645-D505-EFB2-0451EFA4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30DC71-FFC7-D198-133C-8ED292AF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58A2-1E35-4119-955F-4C22600AF88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591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5FB43-65EE-7D8D-0F1D-7BEAA0CC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6126FC-9056-671C-4DE9-78EC1915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972D-9CBD-4028-8C56-988EF874310A}" type="datetimeFigureOut">
              <a:rPr lang="LID4096" smtClean="0"/>
              <a:t>7/12/23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A9B25-9BBB-C120-BC9A-D764E4CC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3A2B8-525D-69CE-D370-BBCF25589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58A2-1E35-4119-955F-4C22600AF88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864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4CEEC-350C-1725-4927-712B6120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972D-9CBD-4028-8C56-988EF874310A}" type="datetimeFigureOut">
              <a:rPr lang="LID4096" smtClean="0"/>
              <a:t>7/12/23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FDE867-0C9F-493E-1818-031212F5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6D6D3-622A-8025-476D-5B61C646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58A2-1E35-4119-955F-4C22600AF88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986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4149-F497-FED9-0764-FF102405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681DF-1BA2-08A7-803E-AA656CFF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8979F-9B9B-BFEF-F8B4-4F0368604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0B6FB-8CCB-7A11-A5A3-3C21C593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972D-9CBD-4028-8C56-988EF874310A}" type="datetimeFigureOut">
              <a:rPr lang="LID4096" smtClean="0"/>
              <a:t>7/12/23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FE502-53EA-DE5A-454F-A313C534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F6CD0-1688-0506-F0E5-067C0415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58A2-1E35-4119-955F-4C22600AF88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529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7CF9-6144-8AA6-418D-FA8197879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1C598C-494A-3307-34F5-9719AD061F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F3BBC-EB31-1F4F-0157-6A95A8139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B2318-0033-3CD9-BAAF-C5A960FB1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972D-9CBD-4028-8C56-988EF874310A}" type="datetimeFigureOut">
              <a:rPr lang="LID4096" smtClean="0"/>
              <a:t>7/12/23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1F218-7F7A-E118-7EF4-AF93F2A2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7625A-6906-1C5A-D01C-AB234C015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58A2-1E35-4119-955F-4C22600AF88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3886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E59B1-41B7-DA03-7BED-C9268BB0A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E99D1-3D57-398A-E84B-8D015E8AD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E8E62-AAAB-107E-B5DD-767E923B1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6972D-9CBD-4028-8C56-988EF874310A}" type="datetimeFigureOut">
              <a:rPr lang="LID4096" smtClean="0"/>
              <a:t>7/12/23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5DFEE-FB49-B024-1B20-282F1C75E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6C849-3083-B04B-9BC8-2ACFB1F88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158A2-1E35-4119-955F-4C22600AF88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681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63540"/>
            <a:ext cx="1097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205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8767E79B-3863-C648-ACD5-D5A69BA31F7C}" type="datetime4">
              <a:rPr lang="en-US" smtClean="0"/>
              <a:pPr>
                <a:defRPr/>
              </a:pPr>
              <a:t>July 12, 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rgbClr val="6C6C6C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</p:sldLayoutIdLst>
  <p:hf sldNum="0" hdr="0" ft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304792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667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609585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533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914377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4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1219170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267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523962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133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1CC1F3-65BD-BA6F-8938-3D1A9300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956" y="2501312"/>
            <a:ext cx="5517452" cy="1600200"/>
          </a:xfrm>
        </p:spPr>
        <p:txBody>
          <a:bodyPr anchor="b">
            <a:normAutofit fontScale="90000"/>
          </a:bodyPr>
          <a:lstStyle/>
          <a:p>
            <a:br>
              <a:rPr lang="en-US" sz="2800" b="1" dirty="0"/>
            </a:br>
            <a:r>
              <a:rPr lang="en-US" sz="2800" b="1" dirty="0"/>
              <a:t>Implementation Science Research in </a:t>
            </a:r>
            <a:r>
              <a:rPr lang="en-US" sz="2800" b="1" dirty="0" err="1"/>
              <a:t>Fetomaternal</a:t>
            </a:r>
            <a:r>
              <a:rPr lang="en-US" sz="2800" b="1" dirty="0"/>
              <a:t> Medicine: Bridging the Gap between Evidence and Practice</a:t>
            </a:r>
          </a:p>
        </p:txBody>
      </p:sp>
      <p:pic>
        <p:nvPicPr>
          <p:cNvPr id="2" name="Picture 1" descr="A picture containing grass, tree, outdoor, plant&#10;&#10;Description automatically generated">
            <a:extLst>
              <a:ext uri="{FF2B5EF4-FFF2-40B4-BE49-F238E27FC236}">
                <a16:creationId xmlns:a16="http://schemas.microsoft.com/office/drawing/2014/main" id="{8414050A-0F65-44B8-8201-4FFAAEB9F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97" b="-3"/>
          <a:stretch/>
        </p:blipFill>
        <p:spPr>
          <a:xfrm>
            <a:off x="5935543" y="1922145"/>
            <a:ext cx="6172200" cy="4873625"/>
          </a:xfrm>
          <a:prstGeom prst="rect">
            <a:avLst/>
          </a:prstGeom>
          <a:noFill/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590425B2-7935-1D89-DE2F-621CA0E8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16835A0-98A2-484F-9BAA-9D5A381A5CF2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A6AB3-5E2C-5C8B-7F9C-BE490E0E8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065" y="86614"/>
            <a:ext cx="2511933" cy="12740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D405BC-9DB8-CFDE-34B0-F2F1BC5ACDEE}"/>
              </a:ext>
            </a:extLst>
          </p:cNvPr>
          <p:cNvSpPr txBox="1"/>
          <p:nvPr/>
        </p:nvSpPr>
        <p:spPr>
          <a:xfrm>
            <a:off x="6808" y="4444678"/>
            <a:ext cx="49655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</a:rPr>
              <a:t>Professor Bosede B. Afolabi DM, FRCOG, </a:t>
            </a:r>
            <a:r>
              <a:rPr lang="en-US" b="1" dirty="0" err="1">
                <a:effectLst/>
              </a:rPr>
              <a:t>FAMedS</a:t>
            </a:r>
            <a:endParaRPr lang="en-US" b="1" dirty="0"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</a:rPr>
              <a:t>Professor of Obstetrics &amp; </a:t>
            </a:r>
            <a:r>
              <a:rPr lang="en-US" dirty="0" err="1">
                <a:effectLst/>
              </a:rPr>
              <a:t>Gynaecology</a:t>
            </a:r>
            <a:r>
              <a:rPr lang="en-US" dirty="0">
                <a:effectLst/>
              </a:rPr>
              <a:t>, College of Medicine, University of Lagos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</a:rPr>
              <a:t>Director, CCTRIS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endParaRPr lang="en-N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DDE9E2-F628-54DD-03FC-584850695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" y="54028"/>
            <a:ext cx="1444498" cy="149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581C15-83C4-E55A-BA88-A63D25D6D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580" y="31596"/>
            <a:ext cx="1488440" cy="148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924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A3659-FFD3-3C2F-F1C2-2621835D2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85462"/>
          </a:xfrm>
        </p:spPr>
        <p:txBody>
          <a:bodyPr>
            <a:normAutofit fontScale="90000"/>
          </a:bodyPr>
          <a:lstStyle/>
          <a:p>
            <a:r>
              <a:rPr lang="en-US" dirty="0"/>
              <a:t>1. Tranexamic acid </a:t>
            </a:r>
            <a:endParaRPr lang="LID4096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F3E63-FC27-0207-7289-EBCB874FFD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5973DD8-218E-8C36-0EFB-E360707D12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1866" b="5040"/>
          <a:stretch/>
        </p:blipFill>
        <p:spPr>
          <a:xfrm>
            <a:off x="839788" y="1206231"/>
            <a:ext cx="5157787" cy="4601182"/>
          </a:xfrm>
        </p:spPr>
      </p:pic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7D9A835E-F99B-C764-3C15-1CCBFE688AFA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172200" y="1206230"/>
          <a:ext cx="5183188" cy="4983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96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E4934-F517-2648-E55B-AA5E3D61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Post-trial impact of the study…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4AB54-429F-5FA6-4ABF-8FBACF11DA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B484EC-EF8B-D0F5-27CA-B66BAADB16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1866" b="5040"/>
          <a:stretch/>
        </p:blipFill>
        <p:spPr>
          <a:xfrm>
            <a:off x="839788" y="1681163"/>
            <a:ext cx="5157787" cy="4508500"/>
          </a:xfrm>
        </p:spPr>
      </p:pic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7BD9B380-4A0E-7FB8-B64B-4787409893E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41350260"/>
              </p:ext>
            </p:extLst>
          </p:nvPr>
        </p:nvGraphicFramePr>
        <p:xfrm>
          <a:off x="6172200" y="1690688"/>
          <a:ext cx="5183188" cy="449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423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81DA-C2EF-EF0D-1409-6E974D551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Intermittent preventive therapy </a:t>
            </a:r>
            <a:endParaRPr lang="LID4096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F3FFCF-5154-3867-343F-8E724EBFF6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3436" b="9111"/>
          <a:stretch/>
        </p:blipFill>
        <p:spPr>
          <a:xfrm>
            <a:off x="839788" y="1690688"/>
            <a:ext cx="5157787" cy="4498975"/>
          </a:xfrm>
        </p:spPr>
      </p:pic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53E6264F-9728-377A-EB7B-A3743A14795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07003585"/>
              </p:ext>
            </p:extLst>
          </p:nvPr>
        </p:nvGraphicFramePr>
        <p:xfrm>
          <a:off x="6172200" y="1690688"/>
          <a:ext cx="5183188" cy="449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735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7BDD930-0E65-490A-9CE5-554C357C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912C67-99A1-4956-8F68-1846C2177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72495-BEE8-B059-6471-422BFC960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1"/>
            <a:ext cx="10579398" cy="85603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3. High prevalence of HIV among pregnant women  </a:t>
            </a:r>
            <a:endParaRPr lang="LID4096" sz="3600" dirty="0">
              <a:solidFill>
                <a:schemeClr val="tx2"/>
              </a:solidFill>
            </a:endParaRPr>
          </a:p>
        </p:txBody>
      </p:sp>
      <p:graphicFrame>
        <p:nvGraphicFramePr>
          <p:cNvPr id="28" name="Content Placeholder 8">
            <a:extLst>
              <a:ext uri="{FF2B5EF4-FFF2-40B4-BE49-F238E27FC236}">
                <a16:creationId xmlns:a16="http://schemas.microsoft.com/office/drawing/2014/main" id="{E0383740-2533-ED24-5E26-D2A8012A0F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13563"/>
              </p:ext>
            </p:extLst>
          </p:nvPr>
        </p:nvGraphicFramePr>
        <p:xfrm>
          <a:off x="6354871" y="1326691"/>
          <a:ext cx="5029200" cy="4899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69E5994-073E-4708-B3E6-43BFED0C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381784" y="4178643"/>
            <a:ext cx="3061444" cy="2297267"/>
            <a:chOff x="-305" y="-1"/>
            <a:chExt cx="3832880" cy="287613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32F818D-9087-4691-AABA-465619A0C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8B7668A-5C96-4FB9-BFA9-38094EB8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F95BD-8661-4C45-94E3-CF3159BF4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85BBF8A-E2FB-47F6-A60F-4FB855D50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1971D4-89B5-3BBD-445E-0B58301A62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54" t="14308" r="16826" b="4572"/>
          <a:stretch/>
        </p:blipFill>
        <p:spPr>
          <a:xfrm>
            <a:off x="804671" y="1326692"/>
            <a:ext cx="5291329" cy="47283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D81D498-EAA8-40F3-8230-AE4DEDA38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906190" y="0"/>
            <a:ext cx="3282247" cy="2837712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62F2402-5879-41A3-ACEC-6D2811BA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BD41895-A230-4959-97BA-80F516383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670BD54-10A6-4092-9E32-647B2F870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C2B9A82-4826-4BF4-A16E-0B005FE76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551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039CCF-7221-59B6-201A-262812C8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6600"/>
              <a:t>So, what next?</a:t>
            </a:r>
            <a:endParaRPr lang="LID4096" sz="66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3090E-0A35-266F-0251-7F9B171DD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623274"/>
            <a:ext cx="5696220" cy="5472725"/>
          </a:xfrm>
        </p:spPr>
        <p:txBody>
          <a:bodyPr anchor="ctr"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Engage more in translational research to fill the gap between theory to practice </a:t>
            </a:r>
          </a:p>
          <a:p>
            <a:endParaRPr lang="en-US" sz="2400" dirty="0"/>
          </a:p>
          <a:p>
            <a:r>
              <a:rPr lang="en-US" sz="2400" dirty="0"/>
              <a:t>Conduct an implementation science study on EBIs to increase their impact</a:t>
            </a:r>
          </a:p>
          <a:p>
            <a:endParaRPr lang="en-US" sz="2400" dirty="0"/>
          </a:p>
          <a:p>
            <a:r>
              <a:rPr lang="en-US" sz="2400" dirty="0"/>
              <a:t>Increase the uptake/adoption/ sustenance of these EBIs</a:t>
            </a:r>
          </a:p>
          <a:p>
            <a:endParaRPr lang="en-US" sz="2400" dirty="0"/>
          </a:p>
          <a:p>
            <a:r>
              <a:rPr lang="en-US" sz="2400" dirty="0"/>
              <a:t>Aim of reducing the high maternal mortality rate in Nigeria </a:t>
            </a:r>
          </a:p>
          <a:p>
            <a:endParaRPr lang="en-US" sz="2400" dirty="0"/>
          </a:p>
          <a:p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3087704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9306D-5636-3F96-D802-79CF4931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LID4096" sz="5400"/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4EE14-274E-358D-2C65-95B52AE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4400" dirty="0"/>
              <a:t>Examples of IS research ongoing…</a:t>
            </a:r>
            <a:endParaRPr lang="LID4096" sz="4400" dirty="0"/>
          </a:p>
        </p:txBody>
      </p:sp>
      <p:pic>
        <p:nvPicPr>
          <p:cNvPr id="22" name="Picture 4" descr="Glasses on top of a book">
            <a:extLst>
              <a:ext uri="{FF2B5EF4-FFF2-40B4-BE49-F238E27FC236}">
                <a16:creationId xmlns:a16="http://schemas.microsoft.com/office/drawing/2014/main" id="{F5CF5C6A-9691-0088-67E8-FC69336B2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8" r="2944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3051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42">
            <a:extLst>
              <a:ext uri="{FF2B5EF4-FFF2-40B4-BE49-F238E27FC236}">
                <a16:creationId xmlns:a16="http://schemas.microsoft.com/office/drawing/2014/main" id="{5116E49A-CA4D-4983-969D-19FE3C55F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2" name="Rectangle 44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3041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0F80D-FD5E-054C-999A-26842B05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9513" y="675604"/>
            <a:ext cx="3404594" cy="6124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study 1 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1A722A71-2AD8-E925-B224-533A5A4A5A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977" t="23292" r="24189" b="4974"/>
          <a:stretch/>
        </p:blipFill>
        <p:spPr>
          <a:xfrm>
            <a:off x="411480" y="791249"/>
            <a:ext cx="6647688" cy="5174918"/>
          </a:xfrm>
          <a:prstGeom prst="rect">
            <a:avLst/>
          </a:prstGeom>
        </p:spPr>
      </p:pic>
      <p:sp>
        <p:nvSpPr>
          <p:cNvPr id="63" name="Rectangle 46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9033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Rectangle 48">
            <a:extLst>
              <a:ext uri="{FF2B5EF4-FFF2-40B4-BE49-F238E27FC236}">
                <a16:creationId xmlns:a16="http://schemas.microsoft.com/office/drawing/2014/main" id="{281E2DF8-F6D8-4E5C-B76E-E082FD8C1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5691" y="2095174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063E4-2164-FC11-EE45-C79EB941C3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31057" y="1385101"/>
            <a:ext cx="4098541" cy="478642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200" dirty="0"/>
              <a:t>A hybrid type 1 effectiveness-implementation research </a:t>
            </a:r>
          </a:p>
          <a:p>
            <a:r>
              <a:rPr lang="en-US" sz="2200" dirty="0"/>
              <a:t>Aimed to facilitate the speed up of the translation of research into practice. </a:t>
            </a:r>
          </a:p>
          <a:p>
            <a:r>
              <a:rPr lang="en-US" sz="2200" dirty="0"/>
              <a:t>Conducted in Lagos and Kano states, Nigeria, between August 2021  to June 2023</a:t>
            </a:r>
          </a:p>
          <a:p>
            <a:r>
              <a:rPr lang="en-US" sz="2200" dirty="0"/>
              <a:t>Among 1056 pregnant women with iron deficiency anaemia (IDA)</a:t>
            </a:r>
          </a:p>
          <a:p>
            <a:r>
              <a:rPr lang="en-US" sz="2200" dirty="0"/>
              <a:t>Intervention: Intravenous iron to treat moderate to severe IDA in pregnancy</a:t>
            </a:r>
          </a:p>
          <a:p>
            <a:pPr marL="0"/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04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755A8-C22A-4DB1-AED4-643D51568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4554" y="155643"/>
            <a:ext cx="6138152" cy="6034020"/>
          </a:xfrm>
        </p:spPr>
        <p:txBody>
          <a:bodyPr/>
          <a:lstStyle/>
          <a:p>
            <a:endParaRPr lang="LID4096" dirty="0"/>
          </a:p>
        </p:txBody>
      </p:sp>
      <p:graphicFrame>
        <p:nvGraphicFramePr>
          <p:cNvPr id="32" name="Content Placeholder 31">
            <a:extLst>
              <a:ext uri="{FF2B5EF4-FFF2-40B4-BE49-F238E27FC236}">
                <a16:creationId xmlns:a16="http://schemas.microsoft.com/office/drawing/2014/main" id="{333F23FE-7043-76AC-A8BD-FDC62883E9B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45402617"/>
              </p:ext>
            </p:extLst>
          </p:nvPr>
        </p:nvGraphicFramePr>
        <p:xfrm>
          <a:off x="6481053" y="142743"/>
          <a:ext cx="5629883" cy="6034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459">
                  <a:extLst>
                    <a:ext uri="{9D8B030D-6E8A-4147-A177-3AD203B41FA5}">
                      <a16:colId xmlns:a16="http://schemas.microsoft.com/office/drawing/2014/main" val="2001177998"/>
                    </a:ext>
                  </a:extLst>
                </a:gridCol>
                <a:gridCol w="1078198">
                  <a:extLst>
                    <a:ext uri="{9D8B030D-6E8A-4147-A177-3AD203B41FA5}">
                      <a16:colId xmlns:a16="http://schemas.microsoft.com/office/drawing/2014/main" val="1579344708"/>
                    </a:ext>
                  </a:extLst>
                </a:gridCol>
                <a:gridCol w="906895">
                  <a:extLst>
                    <a:ext uri="{9D8B030D-6E8A-4147-A177-3AD203B41FA5}">
                      <a16:colId xmlns:a16="http://schemas.microsoft.com/office/drawing/2014/main" val="1259611605"/>
                    </a:ext>
                  </a:extLst>
                </a:gridCol>
                <a:gridCol w="604042">
                  <a:extLst>
                    <a:ext uri="{9D8B030D-6E8A-4147-A177-3AD203B41FA5}">
                      <a16:colId xmlns:a16="http://schemas.microsoft.com/office/drawing/2014/main" val="3175806853"/>
                    </a:ext>
                  </a:extLst>
                </a:gridCol>
                <a:gridCol w="748275">
                  <a:extLst>
                    <a:ext uri="{9D8B030D-6E8A-4147-A177-3AD203B41FA5}">
                      <a16:colId xmlns:a16="http://schemas.microsoft.com/office/drawing/2014/main" val="1306129122"/>
                    </a:ext>
                  </a:extLst>
                </a:gridCol>
                <a:gridCol w="985823">
                  <a:extLst>
                    <a:ext uri="{9D8B030D-6E8A-4147-A177-3AD203B41FA5}">
                      <a16:colId xmlns:a16="http://schemas.microsoft.com/office/drawing/2014/main" val="1980907147"/>
                    </a:ext>
                  </a:extLst>
                </a:gridCol>
                <a:gridCol w="950191">
                  <a:extLst>
                    <a:ext uri="{9D8B030D-6E8A-4147-A177-3AD203B41FA5}">
                      <a16:colId xmlns:a16="http://schemas.microsoft.com/office/drawing/2014/main" val="1018323560"/>
                    </a:ext>
                  </a:extLst>
                </a:gridCol>
              </a:tblGrid>
              <a:tr h="651106">
                <a:tc rowSpan="2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 dirty="0">
                          <a:effectLst/>
                        </a:rPr>
                        <a:t>Implementation Outcome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 dirty="0">
                          <a:effectLst/>
                        </a:rPr>
                        <a:t>Data Collection Timepoint(s)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effectLst/>
                        </a:rPr>
                        <a:t>Target Stakeholders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effectLst/>
                        </a:rPr>
                        <a:t>Mode of Data Collection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2296398"/>
                  </a:ext>
                </a:extLst>
              </a:tr>
              <a:tr h="984330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 dirty="0">
                          <a:effectLst/>
                        </a:rPr>
                        <a:t>Baseline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 dirty="0">
                          <a:effectLst/>
                        </a:rPr>
                        <a:t>(Formative Assessments)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 dirty="0">
                          <a:effectLst/>
                        </a:rPr>
                        <a:t>During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 dirty="0">
                          <a:effectLst/>
                        </a:rPr>
                        <a:t>End of Study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725393"/>
                  </a:ext>
                </a:extLst>
              </a:tr>
              <a:tr h="211821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effectLst/>
                        </a:rPr>
                        <a:t>Acceptability (includes facilitators and barriers)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effectLst/>
                        </a:rPr>
                        <a:t>X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 dirty="0">
                          <a:effectLst/>
                        </a:rPr>
                        <a:t>X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 dirty="0">
                          <a:effectLst/>
                        </a:rPr>
                        <a:t>Healthcare workers, pregnant women and their partners, health facility managers, state government health officials, policymakers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effectLst/>
                        </a:rPr>
                        <a:t>AIM survey and site assessment tool, </a:t>
                      </a:r>
                      <a:endParaRPr lang="en-US" sz="105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effectLst/>
                        </a:rPr>
                        <a:t>FGDs, KIIs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9568766"/>
                  </a:ext>
                </a:extLst>
              </a:tr>
              <a:tr h="34679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effectLst/>
                        </a:rPr>
                        <a:t>Feasibility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effectLst/>
                        </a:rPr>
                        <a:t>X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effectLst/>
                        </a:rPr>
                        <a:t>X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effectLst/>
                        </a:rPr>
                        <a:t>X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 dirty="0">
                          <a:effectLst/>
                        </a:rPr>
                        <a:t>Healthcare workers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effectLst/>
                        </a:rPr>
                        <a:t>FIM survey tool, FGDs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9030483"/>
                  </a:ext>
                </a:extLst>
              </a:tr>
              <a:tr h="87821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effectLst/>
                        </a:rPr>
                        <a:t>Fidelity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effectLst/>
                        </a:rPr>
                        <a:t>X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 dirty="0">
                          <a:effectLst/>
                        </a:rPr>
                        <a:t>Healthcare workers (only those delivering intervention)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effectLst/>
                        </a:rPr>
                        <a:t>Intervention procedure checklist and in-depth interview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2467319"/>
                  </a:ext>
                </a:extLst>
              </a:tr>
              <a:tr h="105536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effectLst/>
                        </a:rPr>
                        <a:t> 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effectLst/>
                        </a:rPr>
                        <a:t>Cost-effectiveness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effectLst/>
                        </a:rPr>
                        <a:t>X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effectLst/>
                        </a:rPr>
                        <a:t>X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 dirty="0">
                          <a:effectLst/>
                        </a:rPr>
                        <a:t>Pregnant women, healthcare workers, hospital administrators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 dirty="0">
                          <a:effectLst/>
                        </a:rPr>
                        <a:t>Cost survey and logbook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016059"/>
                  </a:ext>
                </a:extLst>
              </a:tr>
            </a:tbl>
          </a:graphicData>
        </a:graphic>
      </p:graphicFrame>
      <p:sp>
        <p:nvSpPr>
          <p:cNvPr id="7" name="Text Box 7">
            <a:extLst>
              <a:ext uri="{FF2B5EF4-FFF2-40B4-BE49-F238E27FC236}">
                <a16:creationId xmlns:a16="http://schemas.microsoft.com/office/drawing/2014/main" id="{85AD1FB7-F908-7447-B379-F7778C4FD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539750"/>
            <a:ext cx="2946400" cy="5842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ID4096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Hybrid Type 1 Effectiveness-Implementation Design</a:t>
            </a:r>
            <a:endParaRPr kumimoji="0" lang="en-GB" altLang="LID4096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Intervention: IV Ferric carboxymaltose</a:t>
            </a:r>
            <a:endParaRPr kumimoji="0" lang="en-GB" altLang="LID4096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Control: Oral Ferrous sulphate</a:t>
            </a:r>
            <a:endParaRPr kumimoji="0" lang="en-GB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CDD179AC-B4B3-2156-8DA5-1444ECEC3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1524000"/>
            <a:ext cx="1987550" cy="2857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ID4096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aim: Effectiveness</a:t>
            </a:r>
            <a:endParaRPr kumimoji="0" lang="en-GB" altLang="LID4096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D6E3BBF4-DFFF-5102-B805-481AE4928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511300"/>
            <a:ext cx="2698750" cy="2921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ID4096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Secondary aim: Implementation</a:t>
            </a:r>
            <a:endParaRPr kumimoji="0" lang="en-GB" altLang="LID4096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62C2713F-797A-DF12-09A0-11B7B8E26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2152650"/>
            <a:ext cx="2012950" cy="4445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ID4096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outcomes</a:t>
            </a:r>
            <a:endParaRPr kumimoji="0" lang="en-GB" altLang="LID4096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ID4096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(Measure impact of intervention)</a:t>
            </a:r>
            <a:endParaRPr kumimoji="0" lang="en-GB" altLang="LID4096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BFB2A031-D0BB-AA77-FABC-E0B5AEFDE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2146300"/>
            <a:ext cx="2749550" cy="5524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ID4096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outcomes</a:t>
            </a:r>
            <a:endParaRPr kumimoji="0" lang="en-GB" altLang="LID4096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ID4096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(Measure context (barrier/facilitators) relating to implementation of intervention)</a:t>
            </a:r>
            <a:endParaRPr kumimoji="0" lang="en-GB" altLang="LID4096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96C0E43D-F20D-56BF-68C6-9F5B5BD23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901950"/>
            <a:ext cx="2044700" cy="5588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ID4096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 participants</a:t>
            </a:r>
            <a:endParaRPr kumimoji="0" lang="en-GB" altLang="LID4096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ID4096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Pregnant women</a:t>
            </a:r>
            <a:endParaRPr kumimoji="0" lang="en-GB" altLang="LID4096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ID4096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Infants</a:t>
            </a:r>
            <a:endParaRPr kumimoji="0" lang="en-GB" altLang="LID4096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F9BFA38-3BF5-B7A6-6770-0C8B6928E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0" y="3057863"/>
            <a:ext cx="2800350" cy="109821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ID4096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Stakeholders</a:t>
            </a:r>
            <a:endParaRPr kumimoji="0" lang="en-GB" altLang="LID4096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Healthcare workers</a:t>
            </a:r>
            <a:endParaRPr kumimoji="0" lang="en-GB" altLang="LID4096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Pregnant women and their partners</a:t>
            </a:r>
            <a:endParaRPr kumimoji="0" lang="en-GB" altLang="LID4096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facility managers</a:t>
            </a:r>
            <a:endParaRPr kumimoji="0" lang="en-GB" altLang="LID4096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government health officials and policymakers</a:t>
            </a:r>
            <a:endParaRPr kumimoji="0" lang="en-GB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2466FE67-1C40-EBF4-361D-DDA8A8BE0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3789363"/>
            <a:ext cx="2095500" cy="19875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ID4096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outcomes</a:t>
            </a:r>
            <a:endParaRPr kumimoji="0" lang="en-GB" altLang="LID4096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%Maternal anaemia at 36 weeks</a:t>
            </a:r>
            <a:endParaRPr kumimoji="0" lang="en-US" altLang="LID4096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Preterm delivery</a:t>
            </a:r>
            <a:endParaRPr kumimoji="0" lang="en-US" altLang="LID4096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ID4096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Secondary outcomes</a:t>
            </a:r>
            <a:endParaRPr kumimoji="0" lang="en-GB" altLang="LID4096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Safety and tolerability of maternal study medications</a:t>
            </a:r>
            <a:endParaRPr kumimoji="0" lang="en-US" altLang="LID4096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Other severe maternal events e.g., shock, haemorrhage</a:t>
            </a:r>
            <a:endParaRPr kumimoji="0" lang="en-US" altLang="LID4096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Infant outcomes e.g., birthweight, mortality</a:t>
            </a:r>
            <a:endParaRPr kumimoji="0" lang="en-US" altLang="LID4096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Maternal depression</a:t>
            </a:r>
            <a:endParaRPr kumimoji="0" lang="en-US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18B79A5D-8E40-1C2B-6A05-3121EA9F8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050" y="4531605"/>
            <a:ext cx="2787650" cy="124054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ID4096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Acceptability:</a:t>
            </a:r>
            <a:r>
              <a:rPr kumimoji="0" lang="en-GB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state of meeting stakeholders needs, preferences, and expectations</a:t>
            </a:r>
            <a:endParaRPr kumimoji="0" lang="en-GB" altLang="LID4096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ID4096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Feasibility:</a:t>
            </a:r>
            <a:r>
              <a:rPr kumimoji="0" lang="en-GB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degree of intervention being easily done.</a:t>
            </a:r>
            <a:endParaRPr kumimoji="0" lang="en-GB" altLang="LID4096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ID4096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Fidelity:</a:t>
            </a:r>
            <a:r>
              <a:rPr kumimoji="0" lang="en-GB" altLang="LID4096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degree to which intervention is delivered as intended</a:t>
            </a:r>
            <a:endParaRPr kumimoji="0" lang="en-GB" altLang="LID4096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ID4096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Cost-effectiveness</a:t>
            </a:r>
            <a:endParaRPr kumimoji="0" lang="en-GB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408638-D3DF-981C-6906-881E5DE68EA1}"/>
              </a:ext>
            </a:extLst>
          </p:cNvPr>
          <p:cNvCxnSpPr/>
          <p:nvPr/>
        </p:nvCxnSpPr>
        <p:spPr>
          <a:xfrm flipH="1">
            <a:off x="3071644" y="1123950"/>
            <a:ext cx="0" cy="139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3B415F-9E04-2C5B-27FE-E9805F15969C}"/>
              </a:ext>
            </a:extLst>
          </p:cNvPr>
          <p:cNvCxnSpPr/>
          <p:nvPr/>
        </p:nvCxnSpPr>
        <p:spPr>
          <a:xfrm flipV="1">
            <a:off x="1930400" y="1273175"/>
            <a:ext cx="2425700" cy="6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C65A661-B6AC-0B85-E4C5-C39C5FB117EE}"/>
              </a:ext>
            </a:extLst>
          </p:cNvPr>
          <p:cNvCxnSpPr/>
          <p:nvPr/>
        </p:nvCxnSpPr>
        <p:spPr>
          <a:xfrm>
            <a:off x="4349750" y="1273513"/>
            <a:ext cx="6350" cy="222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A08628-A4B3-1C4D-C7C9-113B36AAC5D8}"/>
              </a:ext>
            </a:extLst>
          </p:cNvPr>
          <p:cNvCxnSpPr/>
          <p:nvPr/>
        </p:nvCxnSpPr>
        <p:spPr>
          <a:xfrm flipH="1">
            <a:off x="1930400" y="1275286"/>
            <a:ext cx="635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E75732-B556-F368-1183-C4CB713D397B}"/>
              </a:ext>
            </a:extLst>
          </p:cNvPr>
          <p:cNvCxnSpPr/>
          <p:nvPr/>
        </p:nvCxnSpPr>
        <p:spPr>
          <a:xfrm>
            <a:off x="4711700" y="1827213"/>
            <a:ext cx="6350" cy="311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D68BC3-280B-9600-6F31-CAA9E76F2E91}"/>
              </a:ext>
            </a:extLst>
          </p:cNvPr>
          <p:cNvCxnSpPr/>
          <p:nvPr/>
        </p:nvCxnSpPr>
        <p:spPr>
          <a:xfrm>
            <a:off x="1358900" y="1827213"/>
            <a:ext cx="6350" cy="311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56CACA-0AA0-6114-C5D5-86AE823AED48}"/>
              </a:ext>
            </a:extLst>
          </p:cNvPr>
          <p:cNvCxnSpPr/>
          <p:nvPr/>
        </p:nvCxnSpPr>
        <p:spPr>
          <a:xfrm>
            <a:off x="1374978" y="2593975"/>
            <a:ext cx="6350" cy="311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6C78295-A904-528F-4112-E2C13D6C18F7}"/>
              </a:ext>
            </a:extLst>
          </p:cNvPr>
          <p:cNvCxnSpPr/>
          <p:nvPr/>
        </p:nvCxnSpPr>
        <p:spPr>
          <a:xfrm>
            <a:off x="4702175" y="2698750"/>
            <a:ext cx="6350" cy="311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575EAEE-6F0C-9C04-9C1F-8244B5819A64}"/>
              </a:ext>
            </a:extLst>
          </p:cNvPr>
          <p:cNvCxnSpPr/>
          <p:nvPr/>
        </p:nvCxnSpPr>
        <p:spPr>
          <a:xfrm>
            <a:off x="1349577" y="3472437"/>
            <a:ext cx="6350" cy="311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797CA74-C0B4-B503-CB7F-89F7D8D7D655}"/>
              </a:ext>
            </a:extLst>
          </p:cNvPr>
          <p:cNvCxnSpPr/>
          <p:nvPr/>
        </p:nvCxnSpPr>
        <p:spPr>
          <a:xfrm>
            <a:off x="4699000" y="4188265"/>
            <a:ext cx="6350" cy="311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0">
            <a:extLst>
              <a:ext uri="{FF2B5EF4-FFF2-40B4-BE49-F238E27FC236}">
                <a16:creationId xmlns:a16="http://schemas.microsoft.com/office/drawing/2014/main" id="{94A0E197-4148-E9DD-2D88-DFD81D597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sp>
        <p:nvSpPr>
          <p:cNvPr id="27" name="Rectangle 30">
            <a:extLst>
              <a:ext uri="{FF2B5EF4-FFF2-40B4-BE49-F238E27FC236}">
                <a16:creationId xmlns:a16="http://schemas.microsoft.com/office/drawing/2014/main" id="{BA7173CC-511F-73FE-DC79-6DAA262DD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045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748AC-FD12-2D74-4193-8C13FFE3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277" y="387384"/>
            <a:ext cx="5157787" cy="823912"/>
          </a:xfrm>
        </p:spPr>
        <p:txBody>
          <a:bodyPr/>
          <a:lstStyle/>
          <a:p>
            <a:r>
              <a:rPr lang="en-US" dirty="0"/>
              <a:t>Findings on Acceptability 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5C5B2-1E45-90C3-B721-88EF0AABC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340" y="1293781"/>
            <a:ext cx="5194571" cy="4708186"/>
          </a:xfrm>
        </p:spPr>
        <p:txBody>
          <a:bodyPr>
            <a:normAutofit fontScale="85000" lnSpcReduction="20000"/>
          </a:bodyPr>
          <a:lstStyle/>
          <a:p>
            <a:pPr marL="685800" indent="-457200"/>
            <a:r>
              <a:rPr lang="en-US" dirty="0"/>
              <a:t>IV iron has a high potential to be a preferred method to treat AIP in Nigeria.</a:t>
            </a:r>
          </a:p>
          <a:p>
            <a:pPr marL="685800" indent="-457200"/>
            <a:r>
              <a:rPr lang="en-US" dirty="0"/>
              <a:t>To be widely accepted, the following should be considered:  </a:t>
            </a:r>
          </a:p>
          <a:p>
            <a:pPr indent="0">
              <a:buNone/>
            </a:pPr>
            <a:r>
              <a:rPr lang="en-US" dirty="0"/>
              <a:t>     -HCP training</a:t>
            </a:r>
          </a:p>
          <a:p>
            <a:pPr indent="0">
              <a:buNone/>
            </a:pPr>
            <a:r>
              <a:rPr lang="en-US" dirty="0"/>
              <a:t>     -</a:t>
            </a:r>
            <a:r>
              <a:rPr lang="en-US" dirty="0" err="1"/>
              <a:t>Optimisation</a:t>
            </a:r>
            <a:r>
              <a:rPr lang="en-US" dirty="0"/>
              <a:t> of antenatal care   </a:t>
            </a:r>
          </a:p>
          <a:p>
            <a:pPr indent="0">
              <a:buNone/>
            </a:pPr>
            <a:r>
              <a:rPr lang="en-US" dirty="0"/>
              <a:t>       delivery</a:t>
            </a:r>
          </a:p>
          <a:p>
            <a:pPr marL="228600" indent="0">
              <a:buNone/>
            </a:pPr>
            <a:r>
              <a:rPr lang="en-US" dirty="0"/>
              <a:t>     -Tailoring existing health talk to  </a:t>
            </a:r>
          </a:p>
          <a:p>
            <a:pPr marL="228600" indent="0">
              <a:buNone/>
            </a:pPr>
            <a:r>
              <a:rPr lang="en-US" dirty="0"/>
              <a:t>       include IV iron</a:t>
            </a:r>
          </a:p>
          <a:p>
            <a:pPr marL="228600" indent="0">
              <a:buNone/>
            </a:pPr>
            <a:r>
              <a:rPr lang="en-US" dirty="0"/>
              <a:t>     -Uninterrupted supply </a:t>
            </a:r>
          </a:p>
          <a:p>
            <a:pPr marL="228600" indent="0">
              <a:buNone/>
            </a:pPr>
            <a:r>
              <a:rPr lang="en-US" dirty="0"/>
              <a:t>     -Subsidies to offset the presumed </a:t>
            </a:r>
          </a:p>
          <a:p>
            <a:pPr marL="228600" indent="0">
              <a:buNone/>
            </a:pPr>
            <a:r>
              <a:rPr lang="en-US" dirty="0"/>
              <a:t>       high-cost </a:t>
            </a:r>
          </a:p>
          <a:p>
            <a:endParaRPr lang="LID4096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44AAAE4-7748-5205-B3AF-FE23F19D37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9277" y="1293780"/>
            <a:ext cx="5784748" cy="489588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F731F17-DE3D-9DBE-E0A5-DD7B9E555259}"/>
              </a:ext>
            </a:extLst>
          </p:cNvPr>
          <p:cNvSpPr txBox="1">
            <a:spLocks/>
          </p:cNvSpPr>
          <p:nvPr/>
        </p:nvSpPr>
        <p:spPr>
          <a:xfrm>
            <a:off x="6527259" y="539784"/>
            <a:ext cx="5058383" cy="6715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Conclusion 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1163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2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603E66-4BC1-1827-5D23-8D3C52DED2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570" t="22319" r="23678" b="5258"/>
          <a:stretch/>
        </p:blipFill>
        <p:spPr>
          <a:xfrm>
            <a:off x="621675" y="776748"/>
            <a:ext cx="4032621" cy="5454409"/>
          </a:xfrm>
          <a:prstGeom prst="rect">
            <a:avLst/>
          </a:prstGeom>
        </p:spPr>
      </p:pic>
      <p:sp>
        <p:nvSpPr>
          <p:cNvPr id="24" name="Right Triangle 14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86576-BACE-F210-F960-F4AFFDE2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659" y="623275"/>
            <a:ext cx="5642312" cy="9203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study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C7B58-723D-7CC9-B8FB-C34E378AF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5660" y="1543665"/>
            <a:ext cx="5153179" cy="43851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This is purely an IS research </a:t>
            </a:r>
          </a:p>
          <a:p>
            <a:r>
              <a:rPr lang="en-US" sz="2400" dirty="0"/>
              <a:t>Complement the IVON trials  by  using  continuous  quality  improvement to  evolve  and  test  strategies  to  strengthen  existing  diagnostic  processes  for IDA in  pregnancy  and  post-partum</a:t>
            </a:r>
          </a:p>
          <a:p>
            <a:r>
              <a:rPr lang="en-US" sz="2400" dirty="0"/>
              <a:t>Test strategies to strengthen referral and facilitate the routine treatment of moderate to severe IDA with IV iron within Nigeria’s health system</a:t>
            </a:r>
          </a:p>
        </p:txBody>
      </p:sp>
    </p:spTree>
    <p:extLst>
      <p:ext uri="{BB962C8B-B14F-4D97-AF65-F5344CB8AC3E}">
        <p14:creationId xmlns:p14="http://schemas.microsoft.com/office/powerpoint/2010/main" val="781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50C2B-EF9F-4D25-98FF-0064F25E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Introduction </a:t>
            </a:r>
            <a:endParaRPr lang="LID4096" sz="40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9B3E4-1E4D-6E86-6E75-A6EA9098C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sz="2200" dirty="0"/>
              <a:t>Sadly, Nigeria is now number 1 in maternal deaths globally</a:t>
            </a:r>
          </a:p>
          <a:p>
            <a:endParaRPr lang="en-US" sz="2200" dirty="0"/>
          </a:p>
          <a:p>
            <a:r>
              <a:rPr lang="en-US" sz="2200" dirty="0"/>
              <a:t>Almost 30%, approximating 82,000, with a maternal mortality ratio of 1,047 per 100,000 live births (1)</a:t>
            </a:r>
          </a:p>
          <a:p>
            <a:endParaRPr lang="en-US" sz="2200" dirty="0"/>
          </a:p>
          <a:p>
            <a:r>
              <a:rPr lang="en-US" sz="2200" dirty="0"/>
              <a:t>AFEMSON – specialists killed in promoting international standards in the practice of </a:t>
            </a:r>
            <a:r>
              <a:rPr lang="en-US" sz="2200" dirty="0" err="1"/>
              <a:t>fetomaternal</a:t>
            </a:r>
            <a:r>
              <a:rPr lang="en-US" sz="2200" dirty="0"/>
              <a:t> medicine in Nigeria and Africa</a:t>
            </a:r>
          </a:p>
          <a:p>
            <a:endParaRPr lang="en-US" sz="2200" dirty="0"/>
          </a:p>
          <a:p>
            <a:r>
              <a:rPr lang="en-US" sz="2200" dirty="0"/>
              <a:t>Goal of reducing maternal and perinatal mortality ratios in Nigeria</a:t>
            </a:r>
            <a:endParaRPr lang="LID4096" sz="220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03661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8831C93-585A-2FEF-2516-D6319AAE6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4100" dirty="0"/>
              <a:t>Usefulness of IS in Fetomaternal research </a:t>
            </a:r>
            <a:endParaRPr lang="LID4096" sz="41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581610-EF76-8F4C-AA9A-591BE9E4B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316" y="865239"/>
            <a:ext cx="6455784" cy="4654032"/>
          </a:xfrm>
        </p:spPr>
        <p:txBody>
          <a:bodyPr anchor="ctr">
            <a:normAutofit/>
          </a:bodyPr>
          <a:lstStyle/>
          <a:p>
            <a:pPr marL="685800" marR="0" lvl="0" indent="-4572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ts val="3080"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0" indent="-4572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ts val="308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Allow the identification of barriers affecting the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uptake of EBIs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enhance facilitators</a:t>
            </a:r>
          </a:p>
          <a:p>
            <a:pPr marL="685800" marR="0" lvl="0" indent="-4572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ts val="308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Enable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researcher to proactively address the barriers and act on the facilitators </a:t>
            </a:r>
          </a:p>
          <a:p>
            <a:pPr marL="685800" marR="0" lvl="0" indent="-4572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ts val="308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Calibri" panose="020F0502020204030204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arrow or eliminate the know-do gap and promotes equitable access and use of EBIs for all eligible populations in resourced limited settings like ours</a:t>
            </a:r>
          </a:p>
          <a:p>
            <a:pPr marL="685800" marR="0" lvl="0" indent="-4572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ts val="308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Calibri" panose="020F0502020204030204"/>
              </a:rPr>
              <a:t>F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acilitates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linkage of evidence to practice and policy so that the benefits of new findings are not delayed but sustainable. </a:t>
            </a:r>
          </a:p>
          <a:p>
            <a:pPr marL="685800" marR="0" lvl="0" indent="-4572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ts val="308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LID4096" sz="1900" dirty="0"/>
          </a:p>
        </p:txBody>
      </p:sp>
    </p:spTree>
    <p:extLst>
      <p:ext uri="{BB962C8B-B14F-4D97-AF65-F5344CB8AC3E}">
        <p14:creationId xmlns:p14="http://schemas.microsoft.com/office/powerpoint/2010/main" val="294188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D1388-5A6E-95A0-42C0-E96FCDB28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Conclusion </a:t>
            </a:r>
            <a:endParaRPr lang="LID4096" sz="4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E37F19-8BB7-F512-E1F4-994D93735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109983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978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27744B-47AB-4459-8C2F-1D5EE63A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39634C7B-C0D4-8746-E708-E76C23F47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30" r="3450" b="-1"/>
          <a:stretch/>
        </p:blipFill>
        <p:spPr>
          <a:xfrm>
            <a:off x="1" y="10"/>
            <a:ext cx="6865165" cy="6857990"/>
          </a:xfrm>
          <a:custGeom>
            <a:avLst/>
            <a:gdLst/>
            <a:ahLst/>
            <a:cxnLst/>
            <a:rect l="l" t="t" r="r" b="b"/>
            <a:pathLst>
              <a:path w="6865165" h="6858000">
                <a:moveTo>
                  <a:pt x="0" y="0"/>
                </a:moveTo>
                <a:lnTo>
                  <a:pt x="6865165" y="0"/>
                </a:lnTo>
                <a:lnTo>
                  <a:pt x="6859621" y="22952"/>
                </a:lnTo>
                <a:cubicBezTo>
                  <a:pt x="6623056" y="1069835"/>
                  <a:pt x="6492240" y="2220824"/>
                  <a:pt x="6492240" y="3429001"/>
                </a:cubicBezTo>
                <a:cubicBezTo>
                  <a:pt x="6492240" y="4637179"/>
                  <a:pt x="6623056" y="5788167"/>
                  <a:pt x="6859621" y="6835050"/>
                </a:cubicBezTo>
                <a:lnTo>
                  <a:pt x="68651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D266DCC-5218-4AE0-B964-6FC2EA3BD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240" y="0"/>
            <a:ext cx="5699760" cy="6858000"/>
          </a:xfrm>
          <a:custGeom>
            <a:avLst/>
            <a:gdLst>
              <a:gd name="connsiteX0" fmla="*/ 365648 w 5588548"/>
              <a:gd name="connsiteY0" fmla="*/ 0 h 6858000"/>
              <a:gd name="connsiteX1" fmla="*/ 5588548 w 5588548"/>
              <a:gd name="connsiteY1" fmla="*/ 0 h 6858000"/>
              <a:gd name="connsiteX2" fmla="*/ 5588548 w 5588548"/>
              <a:gd name="connsiteY2" fmla="*/ 6858000 h 6858000"/>
              <a:gd name="connsiteX3" fmla="*/ 365648 w 5588548"/>
              <a:gd name="connsiteY3" fmla="*/ 6858000 h 6858000"/>
              <a:gd name="connsiteX4" fmla="*/ 360213 w 5588548"/>
              <a:gd name="connsiteY4" fmla="*/ 6835050 h 6858000"/>
              <a:gd name="connsiteX5" fmla="*/ 0 w 5588548"/>
              <a:gd name="connsiteY5" fmla="*/ 3429001 h 6858000"/>
              <a:gd name="connsiteX6" fmla="*/ 360213 w 5588548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8548" h="6858000">
                <a:moveTo>
                  <a:pt x="365648" y="0"/>
                </a:moveTo>
                <a:lnTo>
                  <a:pt x="5588548" y="0"/>
                </a:lnTo>
                <a:lnTo>
                  <a:pt x="55885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973DE4F1-1583-4AE3-9696-9659D27C5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384" y="0"/>
            <a:ext cx="5690616" cy="6858000"/>
          </a:xfrm>
          <a:custGeom>
            <a:avLst/>
            <a:gdLst>
              <a:gd name="connsiteX0" fmla="*/ 372925 w 5690616"/>
              <a:gd name="connsiteY0" fmla="*/ 0 h 6858000"/>
              <a:gd name="connsiteX1" fmla="*/ 5690616 w 5690616"/>
              <a:gd name="connsiteY1" fmla="*/ 0 h 6858000"/>
              <a:gd name="connsiteX2" fmla="*/ 5690616 w 5690616"/>
              <a:gd name="connsiteY2" fmla="*/ 6858000 h 6858000"/>
              <a:gd name="connsiteX3" fmla="*/ 372925 w 5690616"/>
              <a:gd name="connsiteY3" fmla="*/ 6858000 h 6858000"/>
              <a:gd name="connsiteX4" fmla="*/ 367381 w 5690616"/>
              <a:gd name="connsiteY4" fmla="*/ 6835050 h 6858000"/>
              <a:gd name="connsiteX5" fmla="*/ 0 w 5690616"/>
              <a:gd name="connsiteY5" fmla="*/ 3429001 h 6858000"/>
              <a:gd name="connsiteX6" fmla="*/ 367381 w 5690616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0616" h="6858000">
                <a:moveTo>
                  <a:pt x="372925" y="0"/>
                </a:moveTo>
                <a:lnTo>
                  <a:pt x="5690616" y="0"/>
                </a:lnTo>
                <a:lnTo>
                  <a:pt x="5690616" y="6858000"/>
                </a:lnTo>
                <a:lnTo>
                  <a:pt x="372925" y="6858000"/>
                </a:lnTo>
                <a:lnTo>
                  <a:pt x="367381" y="6835050"/>
                </a:lnTo>
                <a:cubicBezTo>
                  <a:pt x="130816" y="5788167"/>
                  <a:pt x="0" y="4637179"/>
                  <a:pt x="0" y="3429001"/>
                </a:cubicBezTo>
                <a:cubicBezTo>
                  <a:pt x="0" y="2220824"/>
                  <a:pt x="130816" y="1069835"/>
                  <a:pt x="367381" y="22952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E1F8F4-6A5E-9069-332F-B4F1DE446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914400"/>
            <a:ext cx="4485861" cy="1106556"/>
          </a:xfrm>
        </p:spPr>
        <p:txBody>
          <a:bodyPr anchor="b">
            <a:normAutofit/>
          </a:bodyPr>
          <a:lstStyle/>
          <a:p>
            <a:r>
              <a:rPr lang="en-US" sz="3200"/>
              <a:t>Acknowledgement </a:t>
            </a:r>
            <a:endParaRPr lang="LID4096" sz="3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2239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3C8959-A2A1-469E-8619-82F077E3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4495" y="218239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AB2A8-C497-0553-B720-FDE3AA2E0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440100"/>
            <a:ext cx="4485861" cy="3834804"/>
          </a:xfrm>
        </p:spPr>
        <p:txBody>
          <a:bodyPr anchor="t">
            <a:normAutofit/>
          </a:bodyPr>
          <a:lstStyle/>
          <a:p>
            <a:r>
              <a:rPr lang="en-US" sz="1800" kern="0" dirty="0">
                <a:latin typeface="Calibri" panose="020F0502020204030204" pitchFamily="34" charset="0"/>
                <a:ea typeface="Calibri" panose="020F0502020204030204" pitchFamily="34" charset="0"/>
              </a:rPr>
              <a:t>Thank you for your audience!</a:t>
            </a:r>
          </a:p>
          <a:p>
            <a:endParaRPr lang="en-US" sz="1800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kern="0" dirty="0">
                <a:latin typeface="Calibri" panose="020F0502020204030204" pitchFamily="34" charset="0"/>
                <a:ea typeface="Calibri" panose="020F0502020204030204" pitchFamily="34" charset="0"/>
              </a:rPr>
              <a:t>Dr </a:t>
            </a:r>
            <a:r>
              <a:rPr lang="en-US" sz="1800" kern="0" dirty="0" err="1">
                <a:latin typeface="Calibri" panose="020F0502020204030204" pitchFamily="34" charset="0"/>
                <a:ea typeface="Calibri" panose="020F0502020204030204" pitchFamily="34" charset="0"/>
              </a:rPr>
              <a:t>Opeyemi</a:t>
            </a:r>
            <a:r>
              <a:rPr lang="en-US" sz="1800" kern="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latin typeface="Calibri" panose="020F0502020204030204" pitchFamily="34" charset="0"/>
                <a:ea typeface="Calibri" panose="020F0502020204030204" pitchFamily="34" charset="0"/>
              </a:rPr>
              <a:t>Akinajo</a:t>
            </a:r>
            <a:r>
              <a:rPr lang="en-US" sz="1800" kern="0" dirty="0">
                <a:latin typeface="Calibri" panose="020F0502020204030204" pitchFamily="34" charset="0"/>
                <a:ea typeface="Calibri" panose="020F0502020204030204" pitchFamily="34" charset="0"/>
              </a:rPr>
              <a:t> for assistance with the slides</a:t>
            </a:r>
          </a:p>
          <a:p>
            <a:endParaRPr lang="LID4096" sz="1800"/>
          </a:p>
        </p:txBody>
      </p:sp>
    </p:spTree>
    <p:extLst>
      <p:ext uri="{BB962C8B-B14F-4D97-AF65-F5344CB8AC3E}">
        <p14:creationId xmlns:p14="http://schemas.microsoft.com/office/powerpoint/2010/main" val="544603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3BCDF-073A-C254-B3C0-1DD32AB4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Reference </a:t>
            </a:r>
            <a:endParaRPr lang="LID4096" sz="4000" dirty="0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DA9B-0962-BF6D-B693-B33947A2F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WHO, UNICEF, UNFPA, World Bank Group, and the United Nations Population Division. Trends in Maternal Mortality: 2000 to 2017. </a:t>
            </a:r>
          </a:p>
          <a:p>
            <a:pPr marL="0" indent="0">
              <a:buNone/>
            </a:pPr>
            <a:r>
              <a:rPr lang="en-US" sz="1800" dirty="0"/>
              <a:t>2. Olswang LB, </a:t>
            </a:r>
            <a:r>
              <a:rPr lang="en-US" sz="1800" dirty="0" err="1"/>
              <a:t>Prelock</a:t>
            </a:r>
            <a:r>
              <a:rPr lang="en-US" sz="1800" dirty="0"/>
              <a:t> PA. Bridging the Gap Between Research and Practice: Implementation Science. J Speech Lang Hear Res. 2015 Dec;58(6):S1818-26. </a:t>
            </a:r>
            <a:r>
              <a:rPr lang="en-US" sz="1800" dirty="0" err="1"/>
              <a:t>doi</a:t>
            </a:r>
            <a:r>
              <a:rPr lang="en-US" sz="1800" dirty="0"/>
              <a:t>: 10.1044/2015_JSLHR-L-14- 0305. PMID: 26262822.</a:t>
            </a:r>
          </a:p>
          <a:p>
            <a:pPr marL="0" indent="0">
              <a:buNone/>
            </a:pPr>
            <a:r>
              <a:rPr lang="en-US" sz="1800" dirty="0"/>
              <a:t>3.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Ashrafzadeh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Metlay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JP, Choudhry NK, Emmons KM,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Asgari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MM. Using Implementation Science to Optimize the Uptake of Evidence-Based Medicine into Dermatology Practice. Vol. 140, Journal of Investigative Dermatology. Elsevier B.V.; 2020. p. 952–8. 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4. Lawrence W Green. Making research relevant: if it is an evidence-based practice, where’s the practice-based evidence? Fam Pract.2008;25 Suppl 1:20-4.</a:t>
            </a:r>
          </a:p>
          <a:p>
            <a:pPr marL="0" indent="0">
              <a:buNone/>
            </a:pPr>
            <a:r>
              <a:rPr lang="en-US" sz="1800" dirty="0"/>
              <a:t>5. E A </a:t>
            </a:r>
            <a:r>
              <a:rPr lang="en-US" sz="1800" dirty="0" err="1"/>
              <a:t>Balas</a:t>
            </a:r>
            <a:r>
              <a:rPr lang="en-US" sz="1800" dirty="0"/>
              <a:t>, S A Boren. Managing Clinical Knowledge for Health Care Improvement. </a:t>
            </a:r>
            <a:r>
              <a:rPr lang="en-US" sz="1800" dirty="0" err="1"/>
              <a:t>Yearb</a:t>
            </a:r>
            <a:r>
              <a:rPr lang="en-US" sz="1800" dirty="0"/>
              <a:t> Med Inform. 2000;(1):65- 70</a:t>
            </a:r>
          </a:p>
          <a:p>
            <a:pPr marL="0" indent="0">
              <a:buNone/>
            </a:pPr>
            <a:r>
              <a:rPr lang="en-US" sz="1800" dirty="0"/>
              <a:t>6. Glasgow Russell E., Harden Samantha M., </a:t>
            </a:r>
            <a:r>
              <a:rPr lang="en-US" sz="1800" dirty="0" err="1"/>
              <a:t>Gaglio</a:t>
            </a:r>
            <a:r>
              <a:rPr lang="en-US" sz="1800" dirty="0"/>
              <a:t> Bridget, Rabin </a:t>
            </a:r>
            <a:r>
              <a:rPr lang="en-US" sz="1800" dirty="0" err="1"/>
              <a:t>Borsika</a:t>
            </a:r>
            <a:r>
              <a:rPr lang="en-US" sz="1800" dirty="0"/>
              <a:t>, Smith Matthew Lee, Porter  </a:t>
            </a:r>
            <a:r>
              <a:rPr lang="en-US" sz="1800" dirty="0" err="1"/>
              <a:t>Gwenndolyn</a:t>
            </a:r>
            <a:r>
              <a:rPr lang="en-US" sz="1800" dirty="0"/>
              <a:t> C., </a:t>
            </a:r>
            <a:r>
              <a:rPr lang="en-US" sz="1800" dirty="0" err="1"/>
              <a:t>Ory</a:t>
            </a:r>
            <a:r>
              <a:rPr lang="en-US" sz="1800" dirty="0"/>
              <a:t> Marcia G., </a:t>
            </a:r>
            <a:r>
              <a:rPr lang="en-US" sz="1800" dirty="0" err="1"/>
              <a:t>Estabrooks</a:t>
            </a:r>
            <a:r>
              <a:rPr lang="en-US" sz="1800" dirty="0"/>
              <a:t> Paul A.RE-AIM Planning and Evaluation Framework: Adapting to New Science and Practice With a 20 Year Review. Frontiers in Public Health 2019:7 </a:t>
            </a:r>
          </a:p>
          <a:p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937770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FF760-8288-7E6D-99A6-1DD220C1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Different methods have been tried…. </a:t>
            </a:r>
            <a:endParaRPr lang="LID4096" sz="5400"/>
          </a:p>
        </p:txBody>
      </p:sp>
      <p:sp>
        <p:nvSpPr>
          <p:cNvPr id="4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Content Placeholder 2">
            <a:extLst>
              <a:ext uri="{FF2B5EF4-FFF2-40B4-BE49-F238E27FC236}">
                <a16:creationId xmlns:a16="http://schemas.microsoft.com/office/drawing/2014/main" id="{A8715488-207A-6AD7-4207-570E349ED7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24058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0809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5DC8B-C5B9-E3B0-3C10-36EABFC97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What is Implementation Science?</a:t>
            </a:r>
            <a:endParaRPr lang="LID4096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36C7E7-D9F0-E647-8A4E-24017AC3FB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341246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898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B13A055-0265-4468-888E-7751AA4A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B77B-D299-450C-81EE-B6B699A67F8B}" type="datetime1">
              <a:rPr lang="en-US" smtClean="0"/>
              <a:t>7/12/23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E69D213-7A8C-4DDB-B3BE-630DAE4E0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9B86-3EDB-472D-8178-8A9578C68F12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3AD9E-BFF9-4329-93F1-053D9E171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en-US" dirty="0"/>
              <a:t>Why Implementation Science?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A11FB7C-8712-488E-A160-2F633B18A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124174"/>
              </p:ext>
            </p:extLst>
          </p:nvPr>
        </p:nvGraphicFramePr>
        <p:xfrm>
          <a:off x="719138" y="2468563"/>
          <a:ext cx="10363200" cy="376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A379D9D-0652-4FA7-882D-A8269CE30313}"/>
              </a:ext>
            </a:extLst>
          </p:cNvPr>
          <p:cNvSpPr txBox="1"/>
          <p:nvPr/>
        </p:nvSpPr>
        <p:spPr>
          <a:xfrm>
            <a:off x="804673" y="2427000"/>
            <a:ext cx="10625328" cy="9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58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0E48B-C640-AE08-5EF8-9F5DF80CC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US" dirty="0"/>
              <a:t>Research to practice gap </a:t>
            </a:r>
            <a:endParaRPr lang="LID4096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ontent Placeholder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A62655AD-EF5F-614C-6D45-135919490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2" y="1719072"/>
            <a:ext cx="6966399" cy="4517136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5CA5E9-F592-2F2A-FB58-AB66537A04D8}"/>
              </a:ext>
            </a:extLst>
          </p:cNvPr>
          <p:cNvSpPr/>
          <p:nvPr/>
        </p:nvSpPr>
        <p:spPr>
          <a:xfrm>
            <a:off x="3950637" y="4676560"/>
            <a:ext cx="6858000" cy="707886"/>
          </a:xfrm>
          <a:prstGeom prst="rect">
            <a:avLst/>
          </a:prstGeom>
          <a:solidFill>
            <a:srgbClr val="FFFFFF"/>
          </a:solidFill>
          <a:ln>
            <a:solidFill>
              <a:srgbClr val="606060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MS PGothic" pitchFamily="34" charset="-128"/>
              </a:rPr>
              <a:t>It takes 17 years to turn 14% of original research to the benefit of patient care (5)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E14AF9-BA66-6FC6-0CC3-136DDDD632C3}"/>
              </a:ext>
            </a:extLst>
          </p:cNvPr>
          <p:cNvSpPr txBox="1"/>
          <p:nvPr/>
        </p:nvSpPr>
        <p:spPr>
          <a:xfrm>
            <a:off x="7730040" y="1992614"/>
            <a:ext cx="403219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Traditional intervention research is not intentional about addressing </a:t>
            </a:r>
            <a:r>
              <a:rPr lang="en-US" sz="2800" u="sng" dirty="0"/>
              <a:t>the use </a:t>
            </a:r>
            <a:r>
              <a:rPr lang="en-US" sz="2800" dirty="0"/>
              <a:t>of evidence</a:t>
            </a:r>
          </a:p>
        </p:txBody>
      </p:sp>
    </p:spTree>
    <p:extLst>
      <p:ext uri="{BB962C8B-B14F-4D97-AF65-F5344CB8AC3E}">
        <p14:creationId xmlns:p14="http://schemas.microsoft.com/office/powerpoint/2010/main" val="10859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close-up of a blue and green background&#10;&#10;Description automatically generated">
            <a:extLst>
              <a:ext uri="{FF2B5EF4-FFF2-40B4-BE49-F238E27FC236}">
                <a16:creationId xmlns:a16="http://schemas.microsoft.com/office/drawing/2014/main" id="{0186EA65-9605-5E64-C01C-0D554C12F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666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B11260-6418-4815-A620-4542CE05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tx1"/>
                </a:solidFill>
                <a:cs typeface="+mj-cs"/>
              </a:rPr>
              <a:t>Beyond the evidence for efficacy/effectiveness…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83ED1F4-31F3-4A22-BFC0-2D845F5A388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altLang="en-US" dirty="0"/>
              <a:t>Evidence is only as good as how and whether…</a:t>
            </a:r>
          </a:p>
          <a:p>
            <a:pPr marL="0"/>
            <a:r>
              <a:rPr lang="en-US" altLang="en-US" dirty="0"/>
              <a:t>It is adopted</a:t>
            </a:r>
          </a:p>
          <a:p>
            <a:pPr marL="0"/>
            <a:r>
              <a:rPr lang="en-US" altLang="en-US" dirty="0"/>
              <a:t>Practitioners and communities are trained to use it</a:t>
            </a:r>
          </a:p>
          <a:p>
            <a:pPr marL="0"/>
            <a:r>
              <a:rPr lang="en-US" altLang="en-US" dirty="0"/>
              <a:t>Trained practitioners and communities choose to use it</a:t>
            </a:r>
          </a:p>
          <a:p>
            <a:pPr marL="0"/>
            <a:r>
              <a:rPr lang="en-US" altLang="en-US" dirty="0"/>
              <a:t>Eligible populations/patients benefit from it</a:t>
            </a:r>
          </a:p>
          <a:p>
            <a:pPr marL="0"/>
            <a:r>
              <a:rPr lang="en-US" altLang="en-US" dirty="0"/>
              <a:t>If we assume a 50% threshold for each step…</a:t>
            </a:r>
          </a:p>
          <a:p>
            <a:pPr marL="0"/>
            <a:r>
              <a:rPr lang="en-US" altLang="en-US" dirty="0"/>
              <a:t>Even with perfect access/adherence/dosage/maintenance</a:t>
            </a:r>
          </a:p>
          <a:p>
            <a:pPr marL="0"/>
            <a:r>
              <a:rPr lang="en-US" altLang="en-US" dirty="0"/>
              <a:t>Impact:  low benefit</a:t>
            </a:r>
          </a:p>
        </p:txBody>
      </p:sp>
    </p:spTree>
    <p:extLst>
      <p:ext uri="{BB962C8B-B14F-4D97-AF65-F5344CB8AC3E}">
        <p14:creationId xmlns:p14="http://schemas.microsoft.com/office/powerpoint/2010/main" val="14901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FC3AE5-9BFD-CB95-6631-FABEC150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3011"/>
          </a:xfrm>
        </p:spPr>
        <p:txBody>
          <a:bodyPr/>
          <a:lstStyle/>
          <a:p>
            <a:r>
              <a:rPr lang="en-GB" dirty="0"/>
              <a:t>Beyond effectiveness….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F73D72-65CC-EBE1-5B35-14B7306614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Using RE-AIM Framework as an example (6)</a:t>
            </a:r>
          </a:p>
          <a:p>
            <a:endParaRPr lang="en-US" dirty="0"/>
          </a:p>
          <a:p>
            <a:r>
              <a:rPr lang="en-US" dirty="0"/>
              <a:t>Questions to ask…</a:t>
            </a:r>
          </a:p>
          <a:p>
            <a:endParaRPr lang="en-US" dirty="0"/>
          </a:p>
          <a:p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8C2160-D156-C427-B4B0-611B3F0559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484F9F6-DF78-76EF-F114-0318E16DE898}"/>
              </a:ext>
            </a:extLst>
          </p:cNvPr>
          <p:cNvSpPr/>
          <p:nvPr/>
        </p:nvSpPr>
        <p:spPr>
          <a:xfrm>
            <a:off x="3844908" y="3264505"/>
            <a:ext cx="219683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Picture 6" descr="reaim.jpg">
            <a:extLst>
              <a:ext uri="{FF2B5EF4-FFF2-40B4-BE49-F238E27FC236}">
                <a16:creationId xmlns:a16="http://schemas.microsoft.com/office/drawing/2014/main" id="{7467BE06-1CE6-F685-F223-5606716A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75" y="1060316"/>
            <a:ext cx="5398649" cy="51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3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5711F-2934-51BA-807C-10F31B41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1A51B-7B11-8DD6-2FE3-5C8937DEE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2623570"/>
            <a:ext cx="4243589" cy="356999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endParaRPr lang="en-US" sz="2200" dirty="0"/>
          </a:p>
          <a:p>
            <a:endParaRPr lang="en-US" sz="2200" dirty="0"/>
          </a:p>
          <a:p>
            <a:r>
              <a:rPr lang="en-US" sz="4400" dirty="0"/>
              <a:t>Examples of evidence-based interventions yet to be fully integrated </a:t>
            </a:r>
          </a:p>
          <a:p>
            <a:endParaRPr lang="en-US" sz="2200" dirty="0"/>
          </a:p>
        </p:txBody>
      </p:sp>
      <p:pic>
        <p:nvPicPr>
          <p:cNvPr id="7" name="Picture 5" descr="White puzzle with one red piece">
            <a:extLst>
              <a:ext uri="{FF2B5EF4-FFF2-40B4-BE49-F238E27FC236}">
                <a16:creationId xmlns:a16="http://schemas.microsoft.com/office/drawing/2014/main" id="{B390F974-ED20-F083-E616-34925622E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92" r="2098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1203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CI PPT Template 16x9 WHITE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1486</Words>
  <Application>Microsoft Macintosh PowerPoint</Application>
  <PresentationFormat>Widescreen</PresentationFormat>
  <Paragraphs>191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Montserrat-Regular</vt:lpstr>
      <vt:lpstr>SapientCentroSlab-Light</vt:lpstr>
      <vt:lpstr>Arial</vt:lpstr>
      <vt:lpstr>Calibri</vt:lpstr>
      <vt:lpstr>Calibri Light</vt:lpstr>
      <vt:lpstr>Wingdings</vt:lpstr>
      <vt:lpstr>Office Theme</vt:lpstr>
      <vt:lpstr>NCI PPT Template 16x9 WHITE</vt:lpstr>
      <vt:lpstr> Implementation Science Research in Fetomaternal Medicine: Bridging the Gap between Evidence and Practice</vt:lpstr>
      <vt:lpstr>Introduction </vt:lpstr>
      <vt:lpstr>Different methods have been tried…. </vt:lpstr>
      <vt:lpstr>What is Implementation Science?</vt:lpstr>
      <vt:lpstr>Why Implementation Science?</vt:lpstr>
      <vt:lpstr>Research to practice gap </vt:lpstr>
      <vt:lpstr>Beyond the evidence for efficacy/effectiveness…</vt:lpstr>
      <vt:lpstr>Beyond effectiveness….</vt:lpstr>
      <vt:lpstr>PowerPoint Presentation</vt:lpstr>
      <vt:lpstr>1. Tranexamic acid </vt:lpstr>
      <vt:lpstr>Post-trial impact of the study…</vt:lpstr>
      <vt:lpstr>2. Intermittent preventive therapy </vt:lpstr>
      <vt:lpstr>3. High prevalence of HIV among pregnant women  </vt:lpstr>
      <vt:lpstr>So, what next?</vt:lpstr>
      <vt:lpstr>PowerPoint Presentation</vt:lpstr>
      <vt:lpstr>Case study 1 </vt:lpstr>
      <vt:lpstr>PowerPoint Presentation</vt:lpstr>
      <vt:lpstr>PowerPoint Presentation</vt:lpstr>
      <vt:lpstr>Case study 2</vt:lpstr>
      <vt:lpstr>Usefulness of IS in Fetomaternal research </vt:lpstr>
      <vt:lpstr>Conclusion </vt:lpstr>
      <vt:lpstr>Acknowledgement </vt:lpstr>
      <vt:lpstr>Reference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Opeyemi Akinajo</dc:creator>
  <cp:lastModifiedBy>Bosede Afolabi</cp:lastModifiedBy>
  <cp:revision>7</cp:revision>
  <dcterms:created xsi:type="dcterms:W3CDTF">2023-06-24T17:04:45Z</dcterms:created>
  <dcterms:modified xsi:type="dcterms:W3CDTF">2023-07-12T20:42:44Z</dcterms:modified>
</cp:coreProperties>
</file>