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62" r:id="rId4"/>
  </p:sldMasterIdLst>
  <p:notesMasterIdLst>
    <p:notesMasterId r:id="rId7"/>
  </p:notesMasterIdLst>
  <p:sldIdLst>
    <p:sldId id="1266" r:id="rId5"/>
    <p:sldId id="1285" r:id="rId6"/>
    <p:sldId id="1286" r:id="rId8"/>
    <p:sldId id="1268" r:id="rId9"/>
    <p:sldId id="257" r:id="rId10"/>
    <p:sldId id="1287" r:id="rId11"/>
    <p:sldId id="1251" r:id="rId12"/>
    <p:sldId id="260" r:id="rId13"/>
    <p:sldId id="1288" r:id="rId14"/>
    <p:sldId id="1289" r:id="rId15"/>
    <p:sldId id="1246" r:id="rId16"/>
    <p:sldId id="1249" r:id="rId17"/>
    <p:sldId id="287" r:id="rId18"/>
    <p:sldId id="505" r:id="rId19"/>
    <p:sldId id="333" r:id="rId20"/>
    <p:sldId id="313" r:id="rId21"/>
    <p:sldId id="334" r:id="rId22"/>
    <p:sldId id="1248" r:id="rId23"/>
    <p:sldId id="1250" r:id="rId24"/>
    <p:sldId id="1252" r:id="rId25"/>
    <p:sldId id="1253" r:id="rId26"/>
    <p:sldId id="272" r:id="rId27"/>
    <p:sldId id="1265" r:id="rId2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ef Kanthawala" initials="TK" lastIdx="1" clrIdx="0"/>
  <p:cmAuthor id="2" name="Ravi Gawali" initials="RG" lastIdx="2" clrIdx="1"/>
  <p:cmAuthor id="3" name="Pharm. Ola Ashafa" initials="PO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p:cViewPr varScale="1">
        <p:scale>
          <a:sx n="85" d="100"/>
          <a:sy n="85" d="100"/>
        </p:scale>
        <p:origin x="1272"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A3D1291-5FCA-408F-A13E-CD9CDEEA8499}" type="doc">
      <dgm:prSet loTypeId="urn:microsoft.com/office/officeart/2005/8/layout/vList4#4" loCatId="list" qsTypeId="urn:microsoft.com/office/officeart/2005/8/quickstyle/simple1" qsCatId="simple" csTypeId="urn:microsoft.com/office/officeart/2005/8/colors/accent0_2" csCatId="mainScheme" phldr="1"/>
      <dgm:spPr/>
      <dgm:t>
        <a:bodyPr/>
        <a:lstStyle/>
        <a:p>
          <a:endParaRPr lang="en-US"/>
        </a:p>
      </dgm:t>
    </dgm:pt>
    <dgm:pt modelId="{4036B66F-BCAF-4B47-B282-0AC32A2F6E87}" type="pres">
      <dgm:prSet presAssocID="{6A3D1291-5FCA-408F-A13E-CD9CDEEA8499}" presName="linear" presStyleCnt="0">
        <dgm:presLayoutVars>
          <dgm:dir/>
          <dgm:resizeHandles val="exact"/>
        </dgm:presLayoutVars>
      </dgm:prSet>
      <dgm:spPr/>
    </dgm:pt>
  </dgm:ptLst>
  <dgm:cxnLst>
    <dgm:cxn modelId="{2AF4259C-4CAD-47E7-B87C-C32B8CA01310}" type="presOf" srcId="{6A3D1291-5FCA-408F-A13E-CD9CDEEA8499}" destId="{4036B66F-BCAF-4B47-B282-0AC32A2F6E87}" srcOrd="0"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p:txBody>
      </p:sp>
      <p:sp>
        <p:nvSpPr>
          <p:cNvPr id="80" name="Shape 8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panose="020F0502020204030204"/>
      </a:defRPr>
    </a:lvl1pPr>
    <a:lvl2pPr indent="228600" defTabSz="685800" latinLnBrk="0">
      <a:defRPr sz="900">
        <a:latin typeface="+mj-lt"/>
        <a:ea typeface="+mj-ea"/>
        <a:cs typeface="+mj-cs"/>
        <a:sym typeface="Calibri" panose="020F0502020204030204"/>
      </a:defRPr>
    </a:lvl2pPr>
    <a:lvl3pPr indent="457200" defTabSz="685800" latinLnBrk="0">
      <a:defRPr sz="900">
        <a:latin typeface="+mj-lt"/>
        <a:ea typeface="+mj-ea"/>
        <a:cs typeface="+mj-cs"/>
        <a:sym typeface="Calibri" panose="020F0502020204030204"/>
      </a:defRPr>
    </a:lvl3pPr>
    <a:lvl4pPr indent="685800" defTabSz="685800" latinLnBrk="0">
      <a:defRPr sz="900">
        <a:latin typeface="+mj-lt"/>
        <a:ea typeface="+mj-ea"/>
        <a:cs typeface="+mj-cs"/>
        <a:sym typeface="Calibri" panose="020F0502020204030204"/>
      </a:defRPr>
    </a:lvl4pPr>
    <a:lvl5pPr indent="914400" defTabSz="685800" latinLnBrk="0">
      <a:defRPr sz="900">
        <a:latin typeface="+mj-lt"/>
        <a:ea typeface="+mj-ea"/>
        <a:cs typeface="+mj-cs"/>
        <a:sym typeface="Calibri" panose="020F0502020204030204"/>
      </a:defRPr>
    </a:lvl5pPr>
    <a:lvl6pPr indent="1143000" defTabSz="685800" latinLnBrk="0">
      <a:defRPr sz="900">
        <a:latin typeface="+mj-lt"/>
        <a:ea typeface="+mj-ea"/>
        <a:cs typeface="+mj-cs"/>
        <a:sym typeface="Calibri" panose="020F0502020204030204"/>
      </a:defRPr>
    </a:lvl6pPr>
    <a:lvl7pPr indent="1371600" defTabSz="685800" latinLnBrk="0">
      <a:defRPr sz="900">
        <a:latin typeface="+mj-lt"/>
        <a:ea typeface="+mj-ea"/>
        <a:cs typeface="+mj-cs"/>
        <a:sym typeface="Calibri" panose="020F0502020204030204"/>
      </a:defRPr>
    </a:lvl7pPr>
    <a:lvl8pPr indent="1600200" defTabSz="685800" latinLnBrk="0">
      <a:defRPr sz="900">
        <a:latin typeface="+mj-lt"/>
        <a:ea typeface="+mj-ea"/>
        <a:cs typeface="+mj-cs"/>
        <a:sym typeface="Calibri" panose="020F0502020204030204"/>
      </a:defRPr>
    </a:lvl8pPr>
    <a:lvl9pPr indent="1828800" defTabSz="685800" latinLnBrk="0">
      <a:defRPr sz="9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frica.ippf.org/media-center/ippf-launches-free-online-medical-abortion-course%20retrieved%20on%2024/05/2023" TargetMode="Externa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defTabSz="970280">
              <a:defRPr/>
            </a:pPr>
            <a:fld id="{8519024A-7278-405B-9576-C723A73181F6}" type="slidenum">
              <a:rPr lang="en-US" smtClean="0"/>
            </a:fld>
            <a:endParaRPr lang="en-US"/>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1"/>
          </p:nvPr>
        </p:nvSpPr>
        <p:spPr/>
        <p:txBody>
          <a:bodyPr/>
          <a:p>
            <a:pPr marL="171450" indent="-171450">
              <a:buAutoNum type="arabicPeriod"/>
            </a:pPr>
            <a:r>
              <a:rPr lang="en-IN" dirty="0" err="1">
                <a:sym typeface="+mn-ea"/>
              </a:rPr>
              <a:t>Allagoa</a:t>
            </a:r>
            <a:r>
              <a:rPr lang="en-IN" dirty="0">
                <a:sym typeface="+mn-ea"/>
              </a:rPr>
              <a:t> DO, </a:t>
            </a:r>
            <a:r>
              <a:rPr lang="en-IN" dirty="0" err="1">
                <a:sym typeface="+mn-ea"/>
              </a:rPr>
              <a:t>Oriji</a:t>
            </a:r>
            <a:r>
              <a:rPr lang="en-IN" dirty="0">
                <a:sym typeface="+mn-ea"/>
              </a:rPr>
              <a:t> PC, Briggs DC, </a:t>
            </a:r>
            <a:r>
              <a:rPr lang="en-IN" dirty="0" err="1">
                <a:sym typeface="+mn-ea"/>
              </a:rPr>
              <a:t>Ikoro</a:t>
            </a:r>
            <a:r>
              <a:rPr lang="en-IN" dirty="0">
                <a:sym typeface="+mn-ea"/>
              </a:rPr>
              <a:t> C, </a:t>
            </a:r>
            <a:r>
              <a:rPr lang="en-IN" dirty="0" err="1">
                <a:sym typeface="+mn-ea"/>
              </a:rPr>
              <a:t>Unachukwu</a:t>
            </a:r>
            <a:r>
              <a:rPr lang="en-IN" dirty="0">
                <a:sym typeface="+mn-ea"/>
              </a:rPr>
              <a:t> CE, </a:t>
            </a:r>
            <a:r>
              <a:rPr lang="en-IN" dirty="0" err="1">
                <a:sym typeface="+mn-ea"/>
              </a:rPr>
              <a:t>Ubom</a:t>
            </a:r>
            <a:r>
              <a:rPr lang="en-IN" dirty="0">
                <a:sym typeface="+mn-ea"/>
              </a:rPr>
              <a:t> AE, </a:t>
            </a:r>
            <a:r>
              <a:rPr lang="en-IN" dirty="0" err="1">
                <a:sym typeface="+mn-ea"/>
              </a:rPr>
              <a:t>Atemie</a:t>
            </a:r>
            <a:r>
              <a:rPr lang="en-IN" dirty="0">
                <a:sym typeface="+mn-ea"/>
              </a:rPr>
              <a:t> G, and </a:t>
            </a:r>
            <a:r>
              <a:rPr lang="en-IN" dirty="0" err="1">
                <a:sym typeface="+mn-ea"/>
              </a:rPr>
              <a:t>Eneni</a:t>
            </a:r>
            <a:r>
              <a:rPr lang="en-IN" dirty="0">
                <a:sym typeface="+mn-ea"/>
              </a:rPr>
              <a:t> B. (2021).</a:t>
            </a:r>
            <a:r>
              <a:rPr lang="en-IN" b="1" dirty="0">
                <a:sym typeface="+mn-ea"/>
              </a:rPr>
              <a:t> Rhesus negative pregnancy: prevalence and </a:t>
            </a:r>
            <a:r>
              <a:rPr lang="en-IN" b="1" dirty="0" err="1">
                <a:sym typeface="+mn-ea"/>
              </a:rPr>
              <a:t>foetomaternal</a:t>
            </a:r>
            <a:r>
              <a:rPr lang="en-IN" b="1" dirty="0">
                <a:sym typeface="+mn-ea"/>
              </a:rPr>
              <a:t> outcomes in a tertiary hospital, South-South Nigeria</a:t>
            </a:r>
            <a:r>
              <a:rPr lang="en-IN" dirty="0">
                <a:sym typeface="+mn-ea"/>
              </a:rPr>
              <a:t>. Eur. J. Med. Health Sci., 3(5), 123-131.</a:t>
            </a:r>
            <a:endParaRPr lang="en-IN" dirty="0"/>
          </a:p>
          <a:p>
            <a:pPr marL="171450" indent="-171450">
              <a:buAutoNum type="arabicPeriod"/>
            </a:pPr>
            <a:r>
              <a:rPr lang="en-IN" dirty="0">
                <a:sym typeface="+mn-ea"/>
              </a:rPr>
              <a:t>Jeremiah ZA, </a:t>
            </a:r>
            <a:r>
              <a:rPr lang="en-IN" dirty="0" err="1">
                <a:sym typeface="+mn-ea"/>
              </a:rPr>
              <a:t>Mordi</a:t>
            </a:r>
            <a:r>
              <a:rPr lang="en-IN" dirty="0">
                <a:sym typeface="+mn-ea"/>
              </a:rPr>
              <a:t> A, </a:t>
            </a:r>
            <a:r>
              <a:rPr lang="en-IN" dirty="0" err="1">
                <a:sym typeface="+mn-ea"/>
              </a:rPr>
              <a:t>Buseri</a:t>
            </a:r>
            <a:r>
              <a:rPr lang="en-IN" dirty="0">
                <a:sym typeface="+mn-ea"/>
              </a:rPr>
              <a:t> FI, </a:t>
            </a:r>
            <a:r>
              <a:rPr lang="en-IN" dirty="0" err="1">
                <a:sym typeface="+mn-ea"/>
              </a:rPr>
              <a:t>Adias</a:t>
            </a:r>
            <a:r>
              <a:rPr lang="en-IN" dirty="0">
                <a:sym typeface="+mn-ea"/>
              </a:rPr>
              <a:t> TC. Frequencies of maternal red blood cell alloantibodies in Port Harcourt, Nigeria. Asian J </a:t>
            </a:r>
            <a:r>
              <a:rPr lang="en-IN" dirty="0" err="1">
                <a:sym typeface="+mn-ea"/>
              </a:rPr>
              <a:t>Transfus</a:t>
            </a:r>
            <a:r>
              <a:rPr lang="en-IN" dirty="0">
                <a:sym typeface="+mn-ea"/>
              </a:rPr>
              <a:t> Sci. 2011 Jan;5(1):39-41. </a:t>
            </a:r>
            <a:r>
              <a:rPr lang="en-IN" dirty="0" err="1">
                <a:sym typeface="+mn-ea"/>
              </a:rPr>
              <a:t>doi</a:t>
            </a:r>
            <a:r>
              <a:rPr lang="en-IN" dirty="0">
                <a:sym typeface="+mn-ea"/>
              </a:rPr>
              <a:t>: 10.4103/0973-6247.75987</a:t>
            </a:r>
            <a:endParaRPr lang="en-IN" dirty="0"/>
          </a:p>
          <a:p>
            <a:pPr marL="171450" indent="-171450">
              <a:buAutoNum type="arabicPeriod"/>
            </a:pPr>
            <a:r>
              <a:rPr lang="en-IN" dirty="0">
                <a:sym typeface="+mn-ea"/>
              </a:rPr>
              <a:t>IPPF Africa, Planned Parenthood, </a:t>
            </a:r>
            <a:r>
              <a:rPr lang="en-IN" dirty="0">
                <a:sym typeface="+mn-ea"/>
                <a:hlinkClick r:id="rId3"/>
              </a:rPr>
              <a:t>https://africa.ippf.org/media-center/ippf-launches-free-online-medical-abortion-course retrieved on 24/05/2023</a:t>
            </a:r>
            <a:endParaRPr lang="en-IN" dirty="0"/>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image" Target="../media/image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8.emf"/><Relationship Id="rId3"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prstGeom prst="rect">
            <a:avLst/>
          </a:prstGeom>
        </p:spPr>
        <p:txBody>
          <a:bodyPr/>
          <a:lstStyle/>
          <a:p>
            <a:r>
              <a:t>Title Text</a:t>
            </a:r>
          </a:p>
        </p:txBody>
      </p:sp>
      <p:sp>
        <p:nvSpPr>
          <p:cNvPr id="21" name="Body Level One…"/>
          <p:cNvSpPr txBox="1">
            <a:spLocks noGrp="1"/>
          </p:cNvSpPr>
          <p:nvPr>
            <p:ph type="body" idx="1" hasCustomPrompt="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ABA681C-C5D4-3B4A-81C8-E7F11C8725B1}" type="datetime1">
              <a:rPr lang="en-IN"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F4598B0-0449-C848-82B7-359C1A0C5853}" type="datetime1">
              <a:rPr lang="en-I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67A3AA4-947E-C641-ACBC-E95FBC0AEB39}" type="datetime1">
              <a:rPr lang="en-I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43000" y="1628566"/>
            <a:ext cx="4777240" cy="1909965"/>
          </a:xfrm>
          <a:prstGeom prst="rect">
            <a:avLst/>
          </a:prstGeom>
        </p:spPr>
        <p:txBody>
          <a:bodyPr/>
          <a:lstStyle>
            <a:lvl1pPr>
              <a:lnSpc>
                <a:spcPct val="85000"/>
              </a:lnSpc>
              <a:defRPr sz="4500"/>
            </a:lvl1pPr>
          </a:lstStyle>
          <a:p>
            <a:r>
              <a:rPr lang="en-US"/>
              <a:t>Click to edit Master title style</a:t>
            </a:r>
            <a:endParaRPr lang="en-US"/>
          </a:p>
        </p:txBody>
      </p:sp>
      <p:sp>
        <p:nvSpPr>
          <p:cNvPr id="12" name="Body Level One…"/>
          <p:cNvSpPr txBox="1">
            <a:spLocks noGrp="1"/>
          </p:cNvSpPr>
          <p:nvPr>
            <p:ph type="body" sz="quarter" idx="1"/>
          </p:nvPr>
        </p:nvSpPr>
        <p:spPr>
          <a:xfrm>
            <a:off x="1143000" y="3650926"/>
            <a:ext cx="4777240" cy="1087937"/>
          </a:xfrm>
          <a:prstGeom prst="rect">
            <a:avLst/>
          </a:prstGeom>
        </p:spPr>
        <p:txBody>
          <a:bodyPr/>
          <a:lstStyle>
            <a:lvl1pPr marL="0" indent="0">
              <a:buSzTx/>
              <a:buNone/>
              <a:defRPr sz="1800">
                <a:solidFill>
                  <a:schemeClr val="accent1"/>
                </a:solidFill>
              </a:defRPr>
            </a:lvl1pPr>
            <a:lvl2pPr marL="0" indent="342900">
              <a:buSzTx/>
              <a:buNone/>
              <a:defRPr sz="1800">
                <a:solidFill>
                  <a:schemeClr val="accent1"/>
                </a:solidFill>
              </a:defRPr>
            </a:lvl2pPr>
            <a:lvl3pPr marL="0" indent="685800">
              <a:buSzTx/>
              <a:buNone/>
              <a:defRPr sz="1800">
                <a:solidFill>
                  <a:schemeClr val="accent1"/>
                </a:solidFill>
              </a:defRPr>
            </a:lvl3pPr>
            <a:lvl4pPr marL="0" indent="1028700">
              <a:buSzTx/>
              <a:buNone/>
              <a:defRPr sz="1800">
                <a:solidFill>
                  <a:schemeClr val="accent1"/>
                </a:solidFill>
              </a:defRPr>
            </a:lvl4pPr>
            <a:lvl5pPr marL="0" indent="1371600">
              <a:buSzTx/>
              <a:buNone/>
              <a:defRPr sz="1800">
                <a:solidFill>
                  <a:schemeClr val="accent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3" name="Slide Number"/>
          <p:cNvSpPr txBox="1">
            <a:spLocks noGrp="1"/>
          </p:cNvSpPr>
          <p:nvPr>
            <p:ph type="sldNum" sz="quarter" idx="2"/>
          </p:nvPr>
        </p:nvSpPr>
        <p:spPr>
          <a:xfrm>
            <a:off x="6333671" y="4655717"/>
            <a:ext cx="219530" cy="223091"/>
          </a:xfrm>
          <a:prstGeom prst="rect">
            <a:avLst/>
          </a:prstGeom>
        </p:spPr>
        <p:txBody>
          <a:bodyPr/>
          <a:lstStyle/>
          <a:p>
            <a:fld id="{9EE323D4-3EC9-44F2-9695-18C3ED4C9C92}" type="slidenum">
              <a:rPr lang="en-IN" smtClean="0"/>
            </a:fld>
            <a:endParaRPr lang="en-IN"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perato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06573" y="2055729"/>
            <a:ext cx="4336726" cy="1882198"/>
          </a:xfrm>
          <a:prstGeom prst="rect">
            <a:avLst/>
          </a:prstGeom>
        </p:spPr>
        <p:txBody>
          <a:bodyPr anchor="t"/>
          <a:lstStyle>
            <a:lvl1pPr>
              <a:lnSpc>
                <a:spcPct val="85000"/>
              </a:lnSpc>
              <a:defRPr sz="4500"/>
            </a:lvl1pPr>
          </a:lstStyle>
          <a:p>
            <a:r>
              <a:rPr lang="en-US"/>
              <a:t>Click to edit Master title style</a:t>
            </a:r>
            <a:endParaRPr lang="en-US"/>
          </a:p>
        </p:txBody>
      </p:sp>
      <p:sp>
        <p:nvSpPr>
          <p:cNvPr id="30" name="Body Level One…"/>
          <p:cNvSpPr txBox="1">
            <a:spLocks noGrp="1"/>
          </p:cNvSpPr>
          <p:nvPr>
            <p:ph type="body" sz="quarter" idx="1"/>
          </p:nvPr>
        </p:nvSpPr>
        <p:spPr>
          <a:xfrm>
            <a:off x="4206573" y="1348239"/>
            <a:ext cx="4336726" cy="707492"/>
          </a:xfrm>
          <a:prstGeom prst="rect">
            <a:avLst/>
          </a:prstGeom>
        </p:spPr>
        <p:txBody>
          <a:bodyPr anchor="b"/>
          <a:lstStyle>
            <a:lvl1pPr marL="0" indent="0">
              <a:buSzTx/>
              <a:buNone/>
              <a:defRPr sz="1800">
                <a:solidFill>
                  <a:schemeClr val="accent1"/>
                </a:solidFill>
              </a:defRPr>
            </a:lvl1pPr>
            <a:lvl2pPr marL="0" indent="342900">
              <a:buSzTx/>
              <a:buNone/>
              <a:defRPr sz="1800">
                <a:solidFill>
                  <a:schemeClr val="accent1"/>
                </a:solidFill>
              </a:defRPr>
            </a:lvl2pPr>
            <a:lvl3pPr marL="0" indent="685800">
              <a:buSzTx/>
              <a:buNone/>
              <a:defRPr sz="1800">
                <a:solidFill>
                  <a:schemeClr val="accent1"/>
                </a:solidFill>
              </a:defRPr>
            </a:lvl3pPr>
            <a:lvl4pPr marL="0" indent="1028700">
              <a:buSzTx/>
              <a:buNone/>
              <a:defRPr sz="1800">
                <a:solidFill>
                  <a:schemeClr val="accent1"/>
                </a:solidFill>
              </a:defRPr>
            </a:lvl4pPr>
            <a:lvl5pPr marL="0" indent="1371600">
              <a:buSzTx/>
              <a:buNone/>
              <a:defRPr sz="1800">
                <a:solidFill>
                  <a:schemeClr val="accent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1" name="Slide Number"/>
          <p:cNvSpPr txBox="1">
            <a:spLocks noGrp="1"/>
          </p:cNvSpPr>
          <p:nvPr>
            <p:ph type="sldNum" sz="quarter" idx="2"/>
          </p:nvPr>
        </p:nvSpPr>
        <p:spPr>
          <a:xfrm>
            <a:off x="6333671" y="4655717"/>
            <a:ext cx="219530" cy="223091"/>
          </a:xfrm>
          <a:prstGeom prst="rect">
            <a:avLst/>
          </a:prstGeom>
        </p:spPr>
        <p:txBody>
          <a:bodyPr/>
          <a:lstStyle/>
          <a:p>
            <a:fld id="{86CB4B4D-7CA3-9044-876B-883B54F8677D}" type="slidenum">
              <a:rPr lang="en-IN" smtClean="0"/>
            </a:fld>
            <a:endParaRPr lang="en-IN"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29842" y="273843"/>
            <a:ext cx="7886701" cy="867488"/>
          </a:xfrm>
          <a:prstGeom prst="rect">
            <a:avLst/>
          </a:prstGeom>
        </p:spPr>
        <p:txBody>
          <a:bodyPr/>
          <a:lstStyle/>
          <a:p>
            <a:r>
              <a:rPr lang="en-US"/>
              <a:t>Click to edit Master title style</a:t>
            </a:r>
            <a:endParaRPr lang="en-US"/>
          </a:p>
        </p:txBody>
      </p:sp>
      <p:sp>
        <p:nvSpPr>
          <p:cNvPr id="48" name="Body Level One…"/>
          <p:cNvSpPr txBox="1">
            <a:spLocks noGrp="1"/>
          </p:cNvSpPr>
          <p:nvPr>
            <p:ph type="body" sz="quarter" idx="1"/>
          </p:nvPr>
        </p:nvSpPr>
        <p:spPr>
          <a:xfrm>
            <a:off x="629842" y="1284303"/>
            <a:ext cx="3868341" cy="367096"/>
          </a:xfrm>
          <a:prstGeom prst="rect">
            <a:avLst/>
          </a:prstGeom>
        </p:spPr>
        <p:txBody>
          <a:bodyPr anchor="b"/>
          <a:lstStyle>
            <a:lvl1pPr marL="0" indent="0">
              <a:buSzTx/>
              <a:buNone/>
              <a:defRPr sz="1800">
                <a:solidFill>
                  <a:schemeClr val="accent3"/>
                </a:solidFill>
              </a:defRPr>
            </a:lvl1pPr>
            <a:lvl2pPr marL="0" indent="342900">
              <a:buSzTx/>
              <a:buNone/>
              <a:defRPr sz="1800">
                <a:solidFill>
                  <a:schemeClr val="accent3"/>
                </a:solidFill>
              </a:defRPr>
            </a:lvl2pPr>
            <a:lvl3pPr marL="0" indent="685800">
              <a:buSzTx/>
              <a:buNone/>
              <a:defRPr sz="1800">
                <a:solidFill>
                  <a:schemeClr val="accent3"/>
                </a:solidFill>
              </a:defRPr>
            </a:lvl3pPr>
            <a:lvl4pPr marL="0" indent="1028700">
              <a:buSzTx/>
              <a:buNone/>
              <a:defRPr sz="1800">
                <a:solidFill>
                  <a:schemeClr val="accent3"/>
                </a:solidFill>
              </a:defRPr>
            </a:lvl4pPr>
            <a:lvl5pPr marL="0" indent="1371600">
              <a:buSzTx/>
              <a:buNone/>
              <a:defRPr sz="1800">
                <a:solidFill>
                  <a:schemeClr val="accent3"/>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9" name="Text Placeholder 4"/>
          <p:cNvSpPr>
            <a:spLocks noGrp="1"/>
          </p:cNvSpPr>
          <p:nvPr>
            <p:ph type="body" sz="quarter" idx="21"/>
          </p:nvPr>
        </p:nvSpPr>
        <p:spPr>
          <a:xfrm>
            <a:off x="4629149" y="1284302"/>
            <a:ext cx="3887393" cy="367097"/>
          </a:xfrm>
          <a:prstGeom prst="rect">
            <a:avLst/>
          </a:prstGeom>
        </p:spPr>
        <p:txBody>
          <a:bodyPr anchor="b"/>
          <a:lstStyle/>
          <a:p>
            <a:pPr marL="0" lvl="0" indent="0">
              <a:buSzTx/>
              <a:buNone/>
              <a:defRPr sz="1800">
                <a:solidFill>
                  <a:schemeClr val="accent3"/>
                </a:solidFill>
              </a:defRPr>
            </a:pPr>
            <a:r>
              <a:rPr lang="en-US"/>
              <a:t>Click to edit Master text styles</a:t>
            </a:r>
            <a:endParaRPr lang="en-US"/>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lang="en-IN" smtClean="0"/>
            </a:fld>
            <a:endParaRPr lang="en-IN"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rPr lang="en-US"/>
              <a:t>Click to edit Master title style</a:t>
            </a:r>
            <a:endParaRPr lang="en-US"/>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lang="en-IN" smtClean="0"/>
            </a:fld>
            <a:endParaRPr lang="en-IN"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lang="en-IN" smtClean="0"/>
            </a:fld>
            <a:endParaRPr lang="en-IN"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los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TextBox 1"/>
          <p:cNvSpPr txBox="1"/>
          <p:nvPr/>
        </p:nvSpPr>
        <p:spPr>
          <a:xfrm>
            <a:off x="3336225" y="2249170"/>
            <a:ext cx="4720843" cy="645160"/>
          </a:xfrm>
          <a:prstGeom prst="rect">
            <a:avLst/>
          </a:prstGeom>
          <a:ln w="12700">
            <a:miter lim="400000"/>
          </a:ln>
        </p:spPr>
        <p:txBody>
          <a:bodyPr lIns="45719" rIns="45719" anchor="ctr">
            <a:spAutoFit/>
          </a:bodyPr>
          <a:lstStyle>
            <a:lvl1pPr>
              <a:defRPr sz="3600">
                <a:solidFill>
                  <a:srgbClr val="FFFFFF"/>
                </a:solidFill>
                <a:latin typeface="Calibri Light" panose="020F0302020204030204"/>
                <a:ea typeface="Calibri Light" panose="020F0302020204030204"/>
                <a:cs typeface="Calibri Light" panose="020F0302020204030204"/>
                <a:sym typeface="Calibri Light" panose="020F0302020204030204"/>
              </a:defRPr>
            </a:lvl1pPr>
          </a:lstStyle>
          <a:p>
            <a:r>
              <a:rPr dirty="0"/>
              <a:t>Thank you for your time</a:t>
            </a:r>
            <a:endParaRPr dirty="0"/>
          </a:p>
        </p:txBody>
      </p:sp>
      <p:sp>
        <p:nvSpPr>
          <p:cNvPr id="73" name="Slide Number"/>
          <p:cNvSpPr txBox="1">
            <a:spLocks noGrp="1"/>
          </p:cNvSpPr>
          <p:nvPr>
            <p:ph type="sldNum" sz="quarter" idx="2"/>
          </p:nvPr>
        </p:nvSpPr>
        <p:spPr>
          <a:xfrm>
            <a:off x="6333671" y="4655717"/>
            <a:ext cx="219530" cy="223091"/>
          </a:xfrm>
          <a:prstGeom prst="rect">
            <a:avLst/>
          </a:prstGeom>
        </p:spPr>
        <p:txBody>
          <a:bodyPr/>
          <a:lstStyle/>
          <a:p>
            <a:fld id="{86CB4B4D-7CA3-9044-876B-883B54F8677D}" type="slidenum">
              <a:rPr lang="en-IN" smtClean="0"/>
            </a:fld>
            <a:endParaRPr lang="en-IN"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1">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251" name="think-cell Slide" r:id="rId4" imgW="7620" imgH="7620" progId="TCLayout.ActiveDocument.1">
                  <p:embed/>
                </p:oleObj>
              </mc:Choice>
              <mc:Fallback>
                <p:oleObj name="think-cell Slide" r:id="rId4" imgW="7620" imgH="7620" progId="TCLayout.ActiveDocument.1">
                  <p:embed/>
                  <p:pic>
                    <p:nvPicPr>
                      <p:cNvPr id="0" name="Object 1"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65" name="Slide Number"/>
          <p:cNvSpPr txBox="1">
            <a:spLocks noGrp="1"/>
          </p:cNvSpPr>
          <p:nvPr>
            <p:ph type="sldNum" sz="quarter" idx="2"/>
          </p:nvPr>
        </p:nvSpPr>
        <p:spPr>
          <a:prstGeom prst="rect">
            <a:avLst/>
          </a:prstGeom>
        </p:spPr>
        <p:txBody>
          <a:bodyPr/>
          <a:lstStyle/>
          <a:p>
            <a:fld id="{86CB4B4D-7CA3-9044-876B-883B54F8677D}" type="slidenum">
              <a:rPr/>
            </a:fld>
            <a:endParaRPr dirty="0"/>
          </a:p>
        </p:txBody>
      </p:sp>
      <p:pic>
        <p:nvPicPr>
          <p:cNvPr id="3" name="Picture 3" descr="D:\Bharat Serum Comp\BSV PPT\Asset 1ldpi.pn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24147" t="90201" r="1" b="-5740"/>
          <a:stretch>
            <a:fillRect/>
          </a:stretch>
        </p:blipFill>
        <p:spPr bwMode="auto">
          <a:xfrm rot="3905909">
            <a:off x="6064571" y="1726955"/>
            <a:ext cx="4548663" cy="939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Bharat Serum Comp\BSV PPT\Asset 2ldpi.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 y="627534"/>
            <a:ext cx="5868144" cy="1693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Text"/>
          <p:cNvSpPr txBox="1">
            <a:spLocks noGrp="1"/>
          </p:cNvSpPr>
          <p:nvPr>
            <p:ph type="title" hasCustomPrompt="1"/>
          </p:nvPr>
        </p:nvSpPr>
        <p:spPr>
          <a:xfrm>
            <a:off x="628651" y="53128"/>
            <a:ext cx="6970329" cy="611670"/>
          </a:xfrm>
          <a:prstGeom prst="rect">
            <a:avLst/>
          </a:prstGeom>
        </p:spPr>
        <p:txBody>
          <a:bodyPr/>
          <a:lstStyle/>
          <a:p>
            <a:r>
              <a:rPr dirty="0"/>
              <a:t>Title Text</a:t>
            </a:r>
            <a:endParaRPr dirty="0"/>
          </a:p>
        </p:txBody>
      </p:sp>
      <p:sp>
        <p:nvSpPr>
          <p:cNvPr id="7" name="Body Level One…"/>
          <p:cNvSpPr txBox="1">
            <a:spLocks noGrp="1"/>
          </p:cNvSpPr>
          <p:nvPr>
            <p:ph type="body" idx="1" hasCustomPrompt="1"/>
          </p:nvPr>
        </p:nvSpPr>
        <p:spPr>
          <a:xfrm>
            <a:off x="628651" y="914401"/>
            <a:ext cx="6970329" cy="3718323"/>
          </a:xfrm>
          <a:prstGeom prst="rect">
            <a:avLst/>
          </a:prstGeom>
        </p:spPr>
        <p:txBody>
          <a:bodyPr/>
          <a:lstStyle>
            <a:lvl1pPr>
              <a:buBlip>
                <a:blip r:embed="rId8"/>
              </a:buBlip>
            </a:lvl1pPr>
          </a:lstStyle>
          <a:p>
            <a:r>
              <a:rPr dirty="0"/>
              <a:t>Body Level One</a:t>
            </a:r>
            <a:endParaRPr dirty="0"/>
          </a:p>
          <a:p>
            <a:pPr lvl="1"/>
            <a:r>
              <a:rPr dirty="0"/>
              <a:t>Body Level Two</a:t>
            </a:r>
            <a:endParaRPr dirty="0"/>
          </a:p>
          <a:p>
            <a:pPr lvl="2"/>
            <a:r>
              <a:rPr dirty="0"/>
              <a:t>Body Level Three</a:t>
            </a:r>
            <a:endParaRPr dirty="0"/>
          </a:p>
          <a:p>
            <a:pPr lvl="3"/>
            <a:r>
              <a:rPr dirty="0"/>
              <a:t>Body Level Four</a:t>
            </a:r>
            <a:endParaRPr dirty="0"/>
          </a:p>
          <a:p>
            <a:pPr lvl="4"/>
            <a:r>
              <a:rPr dirty="0"/>
              <a:t>Body Level Five</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7AB7145-1107-EA48-8F51-FF2A0335228C}" type="datetime1">
              <a:rPr lang="en-I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75" name="think-cell Slide" r:id="rId3" imgW="7620" imgH="7620" progId="TCLayout.ActiveDocument.1">
                  <p:embed/>
                </p:oleObj>
              </mc:Choice>
              <mc:Fallback>
                <p:oleObj name="think-cell Slide" r:id="rId3" imgW="7620" imgH="7620" progId="TCLayout.ActiveDocument.1">
                  <p:embed/>
                  <p:pic>
                    <p:nvPicPr>
                      <p:cNvPr id="0" name="Object 1" hidden="1"/>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57" name="Title Text"/>
          <p:cNvSpPr txBox="1">
            <a:spLocks noGrp="1"/>
          </p:cNvSpPr>
          <p:nvPr>
            <p:ph type="title" hasCustomPrompt="1"/>
          </p:nvPr>
        </p:nvSpPr>
        <p:spPr>
          <a:xfrm>
            <a:off x="628651" y="242313"/>
            <a:ext cx="7839209" cy="858445"/>
          </a:xfrm>
          <a:prstGeom prst="rect">
            <a:avLst/>
          </a:prstGeom>
        </p:spPr>
        <p:txBody>
          <a:bodyPr/>
          <a:lstStyle/>
          <a:p>
            <a:r>
              <a:rPr dirty="0"/>
              <a:t>Title Text</a:t>
            </a: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fld>
            <a:endParaRPr dirty="0"/>
          </a:p>
        </p:txBody>
      </p:sp>
      <p:sp>
        <p:nvSpPr>
          <p:cNvPr id="5" name="Body Level One…"/>
          <p:cNvSpPr txBox="1">
            <a:spLocks noGrp="1"/>
          </p:cNvSpPr>
          <p:nvPr>
            <p:ph type="body" idx="1" hasCustomPrompt="1"/>
          </p:nvPr>
        </p:nvSpPr>
        <p:spPr>
          <a:xfrm>
            <a:off x="628651" y="1408387"/>
            <a:ext cx="7839209" cy="3224337"/>
          </a:xfrm>
          <a:prstGeom prst="rect">
            <a:avLst/>
          </a:prstGeom>
        </p:spPr>
        <p:txBody>
          <a:bodyPr/>
          <a:lstStyle>
            <a:lvl1pPr>
              <a:buBlip>
                <a:blip r:embed="rId5"/>
              </a:buBlip>
            </a:lvl1pPr>
          </a:lstStyle>
          <a:p>
            <a:r>
              <a:rPr dirty="0"/>
              <a:t>Body Level One</a:t>
            </a:r>
            <a:endParaRPr dirty="0"/>
          </a:p>
          <a:p>
            <a:pPr lvl="1"/>
            <a:r>
              <a:rPr dirty="0"/>
              <a:t>Body Level Two</a:t>
            </a:r>
            <a:endParaRPr dirty="0"/>
          </a:p>
          <a:p>
            <a:pPr lvl="2"/>
            <a:r>
              <a:rPr dirty="0"/>
              <a:t>Body Level Three</a:t>
            </a:r>
            <a:endParaRPr dirty="0"/>
          </a:p>
          <a:p>
            <a:pPr lvl="3"/>
            <a:r>
              <a:rPr dirty="0"/>
              <a:t>Body Level Four</a:t>
            </a:r>
            <a:endParaRPr dirty="0"/>
          </a:p>
          <a:p>
            <a:pPr lvl="4"/>
            <a:r>
              <a:rPr dirty="0"/>
              <a:t>Body Level Five</a:t>
            </a: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FD0AD45-F28B-7349-9244-F4560EF6CC23}" type="datetime1">
              <a:rPr lang="en-I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02DF718-0BFA-4D47-B9C8-CAA36512EF06}" type="datetime1">
              <a:rPr lang="en-I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CDB160D-95FF-7145-8950-8F2C1DB7FED8}" type="datetime1">
              <a:rPr lang="en-IN"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367558D-928F-FA4B-A81F-57416EC9988D}" type="datetime1">
              <a:rPr lang="en-IN"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2F3E473-1551-7348-805A-CA9B98F54E7E}" type="datetime1">
              <a:rPr lang="en-IN"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835EF-46C0-9348-8CDF-62B865CE4048}" type="datetime1">
              <a:rPr lang="en-IN"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959B8708-5501-A149-9026-56FC08D0948C}" type="datetime1">
              <a:rPr lang="en-IN"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B7097-1791-5F4A-AF46-CC4520706DB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3" Type="http://schemas.openxmlformats.org/officeDocument/2006/relationships/theme" Target="../theme/theme2.xml"/><Relationship Id="rId12" Type="http://schemas.openxmlformats.org/officeDocument/2006/relationships/image" Target="../media/image3.pn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3.xml"/><Relationship Id="rId14" Type="http://schemas.openxmlformats.org/officeDocument/2006/relationships/vmlDrawing" Target="../drawings/vmlDrawing3.vml"/><Relationship Id="rId13" Type="http://schemas.openxmlformats.org/officeDocument/2006/relationships/image" Target="../media/image8.emf"/><Relationship Id="rId12" Type="http://schemas.openxmlformats.org/officeDocument/2006/relationships/oleObject" Target="../embeddings/oleObject3.bin"/><Relationship Id="rId11" Type="http://schemas.openxmlformats.org/officeDocument/2006/relationships/tags" Target="../tags/tag3.xml"/><Relationship Id="rId10" Type="http://schemas.openxmlformats.org/officeDocument/2006/relationships/image" Target="../media/image1.png"/><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273843"/>
            <a:ext cx="7839209" cy="858445"/>
          </a:xfrm>
          <a:prstGeom prst="rect">
            <a:avLst/>
          </a:prstGeom>
          <a:ln w="12700">
            <a:miter lim="400000"/>
          </a:ln>
        </p:spPr>
        <p:txBody>
          <a:bodyPr lIns="45719" rIns="45719" anchor="b">
            <a:normAutofit/>
          </a:bodyPr>
          <a:lstStyle/>
          <a:p>
            <a:r>
              <a:t>Title Text</a:t>
            </a:r>
          </a:p>
        </p:txBody>
      </p:sp>
      <p:sp>
        <p:nvSpPr>
          <p:cNvPr id="3" name="Body Level One…"/>
          <p:cNvSpPr txBox="1">
            <a:spLocks noGrp="1"/>
          </p:cNvSpPr>
          <p:nvPr>
            <p:ph type="body" idx="1"/>
          </p:nvPr>
        </p:nvSpPr>
        <p:spPr>
          <a:xfrm>
            <a:off x="628650" y="1369219"/>
            <a:ext cx="7839209" cy="3263504"/>
          </a:xfrm>
          <a:prstGeom prst="rect">
            <a:avLst/>
          </a:prstGeom>
          <a:ln w="12700">
            <a:miter lim="400000"/>
          </a:ln>
        </p:spPr>
        <p:txBody>
          <a:bodyPr lIns="45719" rIns="45719">
            <a:normAutofit/>
          </a:bodyPr>
          <a:lstStyle>
            <a:lvl1pPr>
              <a:buBlip>
                <a:blip r:embed="rId3"/>
              </a:buBlip>
            </a:lvl1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45056" y="4839810"/>
            <a:ext cx="237342" cy="231141"/>
          </a:xfrm>
          <a:prstGeom prst="rect">
            <a:avLst/>
          </a:prstGeom>
          <a:ln w="12700">
            <a:miter lim="400000"/>
          </a:ln>
        </p:spPr>
        <p:txBody>
          <a:bodyPr wrap="none" lIns="45719" rIns="45719" anchor="ctr">
            <a:spAutoFit/>
          </a:bodyPr>
          <a:lstStyle>
            <a:lvl1pPr algn="r">
              <a:defRPr sz="1000">
                <a:solidFill>
                  <a:schemeClr val="accent2"/>
                </a:solidFill>
                <a:latin typeface="Calibri Light" panose="020F0302020204030204"/>
                <a:ea typeface="Calibri Light" panose="020F0302020204030204"/>
                <a:cs typeface="Calibri Light" panose="020F0302020204030204"/>
                <a:sym typeface="Calibri Light" panose="020F03020202040302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1pPr>
      <a:lvl2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2pPr>
      <a:lvl3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3pPr>
      <a:lvl4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4pPr>
      <a:lvl5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5pPr>
      <a:lvl6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6pPr>
      <a:lvl7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7pPr>
      <a:lvl8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8pPr>
      <a:lvl9pPr marL="0" marR="0" indent="0" algn="l" defTabSz="685800" rtl="0" latinLnBrk="0">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9pPr>
    </p:titleStyle>
    <p:bodyStyle>
      <a:lvl1pPr marL="227330" marR="0" indent="-227330" algn="l" defTabSz="685800" rtl="0" latinLnBrk="0">
        <a:lnSpc>
          <a:spcPct val="90000"/>
        </a:lnSpc>
        <a:spcBef>
          <a:spcPts val="700"/>
        </a:spcBef>
        <a:spcAft>
          <a:spcPts val="0"/>
        </a:spcAft>
        <a:buClrTx/>
        <a:buSzPct val="100000"/>
        <a:buFontTx/>
        <a:buBlip>
          <a:blip r:embed="rId3"/>
        </a:buBlip>
        <a:defRPr sz="2400" b="0" i="0" u="none" strike="noStrike" cap="none" spc="0" baseline="0">
          <a:solidFill>
            <a:srgbClr val="404040"/>
          </a:solidFill>
          <a:uFillTx/>
          <a:latin typeface="+mj-lt"/>
          <a:ea typeface="+mj-ea"/>
          <a:cs typeface="+mj-cs"/>
          <a:sym typeface="Calibri" panose="020F0502020204030204"/>
        </a:defRPr>
      </a:lvl1pPr>
      <a:lvl2pPr marL="548640" marR="0" indent="-205740"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2pPr>
      <a:lvl3pPr marL="914400" marR="0" indent="-228600"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3pPr>
      <a:lvl4pPr marL="1285875" marR="0" indent="-257175"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4pPr>
      <a:lvl5pPr marL="1628775" marR="0" indent="-257175"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5pPr>
      <a:lvl6pPr marL="2030730" marR="0" indent="-316230"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6pPr>
      <a:lvl7pPr marL="2373630" marR="0" indent="-316230"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7pPr>
      <a:lvl8pPr marL="2716530" marR="0" indent="-316230"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8pPr>
      <a:lvl9pPr marL="3059430" marR="0" indent="-316230" algn="l" defTabSz="685800" rtl="0" latinLnBrk="0">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9pPr>
    </p:bodyStyle>
    <p:otherStyle>
      <a:lvl1pPr marL="0" marR="0" indent="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1pPr>
      <a:lvl2pPr marL="0" marR="0" indent="4572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2pPr>
      <a:lvl3pPr marL="0" marR="0" indent="9144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3pPr>
      <a:lvl4pPr marL="0" marR="0" indent="13716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4pPr>
      <a:lvl5pPr marL="0" marR="0" indent="18288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5pPr>
      <a:lvl6pPr marL="0" marR="0" indent="22860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6pPr>
      <a:lvl7pPr marL="0" marR="0" indent="27432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7pPr>
      <a:lvl8pPr marL="0" marR="0" indent="32004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8pPr>
      <a:lvl9pPr marL="0" marR="0" indent="3657600" algn="r" defTabSz="457200" rtl="0" latinLnBrk="0">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0D01C1-7FCD-3544-BACD-72BBDA30659A}" type="datetime1">
              <a:rPr lang="en-IN" smtClean="0"/>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87B7097-1791-5F4A-AF46-CC4520706DB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1" y="273844"/>
            <a:ext cx="7839209" cy="858445"/>
          </a:xfrm>
          <a:prstGeom prst="rect">
            <a:avLst/>
          </a:prstGeom>
          <a:ln w="12700">
            <a:miter lim="400000"/>
          </a:ln>
        </p:spPr>
        <p:txBody>
          <a:bodyPr lIns="45719" rIns="45719" anchor="b">
            <a:normAutofit/>
          </a:bodyPr>
          <a:lstStyle/>
          <a:p>
            <a:r>
              <a:t>Title Text</a:t>
            </a:r>
          </a:p>
        </p:txBody>
      </p:sp>
      <p:sp>
        <p:nvSpPr>
          <p:cNvPr id="3" name="Body Level One…"/>
          <p:cNvSpPr txBox="1">
            <a:spLocks noGrp="1"/>
          </p:cNvSpPr>
          <p:nvPr>
            <p:ph type="body" idx="1"/>
          </p:nvPr>
        </p:nvSpPr>
        <p:spPr>
          <a:xfrm>
            <a:off x="628651" y="1369219"/>
            <a:ext cx="7839209" cy="3263504"/>
          </a:xfrm>
          <a:prstGeom prst="rect">
            <a:avLst/>
          </a:prstGeom>
          <a:ln w="12700">
            <a:miter lim="400000"/>
          </a:ln>
        </p:spPr>
        <p:txBody>
          <a:bodyPr lIns="45719" rIns="45719">
            <a:normAutofit/>
          </a:bodyPr>
          <a:lstStyle>
            <a:lvl1pPr>
              <a:buBlip>
                <a:blip r:embed="rId10"/>
              </a:buBlip>
            </a:lvl1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62868" y="4843836"/>
            <a:ext cx="219530" cy="223091"/>
          </a:xfrm>
          <a:prstGeom prst="rect">
            <a:avLst/>
          </a:prstGeom>
          <a:ln w="12700">
            <a:miter lim="400000"/>
          </a:ln>
        </p:spPr>
        <p:txBody>
          <a:bodyPr wrap="none" lIns="45719" rIns="45719" anchor="ctr">
            <a:spAutoFit/>
          </a:bodyPr>
          <a:lstStyle>
            <a:lvl1pPr algn="r">
              <a:defRPr sz="1000">
                <a:solidFill>
                  <a:schemeClr val="accent2"/>
                </a:solidFill>
                <a:latin typeface="Calibri Light" panose="020F0302020204030204"/>
                <a:ea typeface="Calibri Light" panose="020F0302020204030204"/>
                <a:cs typeface="Calibri Light" panose="020F0302020204030204"/>
                <a:sym typeface="Calibri Light" panose="020F0302020204030204"/>
              </a:defRPr>
            </a:lvl1pPr>
          </a:lstStyle>
          <a:p>
            <a:fld id="{86CB4B4D-7CA3-9044-876B-883B54F8677D}" type="slidenum">
              <a:rPr lang="en-IN" smtClean="0"/>
            </a:fld>
            <a:endParaRPr lang="en-IN" dirty="0"/>
          </a:p>
        </p:txBody>
      </p:sp>
      <p:graphicFrame>
        <p:nvGraphicFramePr>
          <p:cNvPr id="5" name="Object 4" hidden="1"/>
          <p:cNvGraphicFramePr>
            <a:graphicFrameLocks noChangeAspect="1"/>
          </p:cNvGraphicFramePr>
          <p:nvPr userDrawn="1">
            <p:custDataLst>
              <p:tags r:id="rId1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227" name="think-cell Slide" r:id="rId12" imgW="7620" imgH="7620" progId="TCLayout.ActiveDocument.1">
                  <p:embed/>
                </p:oleObj>
              </mc:Choice>
              <mc:Fallback>
                <p:oleObj name="think-cell Slide" r:id="rId12" imgW="7620" imgH="7620" progId="TCLayout.ActiveDocument.1">
                  <p:embed/>
                  <p:pic>
                    <p:nvPicPr>
                      <p:cNvPr id="0" name="Object 4" hidden="1"/>
                      <p:cNvPicPr/>
                      <p:nvPr/>
                    </p:nvPicPr>
                    <p:blipFill>
                      <a:blip r:embed="rId13"/>
                      <a:stretch>
                        <a:fillRect/>
                      </a:stretch>
                    </p:blipFill>
                    <p:spPr>
                      <a:xfrm>
                        <a:off x="1589" y="1589"/>
                        <a:ext cx="1588" cy="1588"/>
                      </a:xfrm>
                      <a:prstGeom prst="rect">
                        <a:avLst/>
                      </a:prstGeom>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spd="med"/>
  <p:hf hdr="0" ftr="0" dt="0"/>
  <p:txStyles>
    <p:titleStyle>
      <a:lvl1pPr marL="0" marR="0" indent="0" algn="l" defTabSz="685800" rtl="0" eaLnBrk="1" latinLnBrk="0" hangingPunct="1">
        <a:lnSpc>
          <a:spcPct val="90000"/>
        </a:lnSpc>
        <a:spcBef>
          <a:spcPts val="0"/>
        </a:spcBef>
        <a:spcAft>
          <a:spcPts val="0"/>
        </a:spcAft>
        <a:buClrTx/>
        <a:buSzTx/>
        <a:buFontTx/>
        <a:buNone/>
        <a:defRPr sz="3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1pPr>
      <a:lvl2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2pPr>
      <a:lvl3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3pPr>
      <a:lvl4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4pPr>
      <a:lvl5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5pPr>
      <a:lvl6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6pPr>
      <a:lvl7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7pPr>
      <a:lvl8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8pPr>
      <a:lvl9pPr marL="0" marR="0" indent="0" algn="l" defTabSz="914400" rtl="0" eaLnBrk="1" latinLnBrk="0" hangingPunct="1">
        <a:lnSpc>
          <a:spcPct val="90000"/>
        </a:lnSpc>
        <a:spcBef>
          <a:spcPts val="0"/>
        </a:spcBef>
        <a:spcAft>
          <a:spcPts val="0"/>
        </a:spcAft>
        <a:buClrTx/>
        <a:buSzTx/>
        <a:buFontTx/>
        <a:buNone/>
        <a:defRPr sz="4000" b="0" i="0" u="none" strike="noStrike" cap="none" spc="0" baseline="0">
          <a:solidFill>
            <a:schemeClr val="accent2"/>
          </a:solidFill>
          <a:uFillTx/>
          <a:latin typeface="Calibri Light" panose="020F0302020204030204"/>
          <a:ea typeface="Calibri Light" panose="020F0302020204030204"/>
          <a:cs typeface="Calibri Light" panose="020F0302020204030204"/>
          <a:sym typeface="Calibri Light" panose="020F0302020204030204"/>
        </a:defRPr>
      </a:lvl9pPr>
    </p:titleStyle>
    <p:bodyStyle>
      <a:lvl1pPr marL="227330" marR="0" indent="-227330" algn="l" defTabSz="685800" rtl="0" eaLnBrk="1" latinLnBrk="0" hangingPunct="1">
        <a:lnSpc>
          <a:spcPct val="90000"/>
        </a:lnSpc>
        <a:spcBef>
          <a:spcPts val="700"/>
        </a:spcBef>
        <a:spcAft>
          <a:spcPts val="0"/>
        </a:spcAft>
        <a:buClrTx/>
        <a:buSzPct val="100000"/>
        <a:buFontTx/>
        <a:buBlip>
          <a:blip r:embed="rId10"/>
        </a:buBlip>
        <a:defRPr sz="2400" b="0" i="0" u="none" strike="noStrike" cap="none" spc="0" baseline="0">
          <a:solidFill>
            <a:srgbClr val="404040"/>
          </a:solidFill>
          <a:uFillTx/>
          <a:latin typeface="+mj-lt"/>
          <a:ea typeface="+mj-ea"/>
          <a:cs typeface="+mj-cs"/>
          <a:sym typeface="Calibri" panose="020F0502020204030204"/>
        </a:defRPr>
      </a:lvl1pPr>
      <a:lvl2pPr marL="548640" marR="0" indent="-205740"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2pPr>
      <a:lvl3pPr marL="914400" marR="0" indent="-228600"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3pPr>
      <a:lvl4pPr marL="1285875" marR="0" indent="-257175"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4pPr>
      <a:lvl5pPr marL="1628775" marR="0" indent="-257175"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5pPr>
      <a:lvl6pPr marL="2031365" marR="0" indent="-316865"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6pPr>
      <a:lvl7pPr marL="2373630" marR="0" indent="-316865"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7pPr>
      <a:lvl8pPr marL="2716530" marR="0" indent="-316865"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8pPr>
      <a:lvl9pPr marL="3059430" marR="0" indent="-316865" algn="l" defTabSz="685800" rtl="0" eaLnBrk="1" latinLnBrk="0" hangingPunct="1">
        <a:lnSpc>
          <a:spcPct val="90000"/>
        </a:lnSpc>
        <a:spcBef>
          <a:spcPts val="700"/>
        </a:spcBef>
        <a:spcAft>
          <a:spcPts val="0"/>
        </a:spcAft>
        <a:buClrTx/>
        <a:buSzPct val="100000"/>
        <a:buFontTx/>
        <a:buChar char="•"/>
        <a:defRPr sz="2400" b="0" i="0" u="none" strike="noStrike" cap="none" spc="0" baseline="0">
          <a:solidFill>
            <a:srgbClr val="404040"/>
          </a:solidFill>
          <a:uFillTx/>
          <a:latin typeface="+mj-lt"/>
          <a:ea typeface="+mj-ea"/>
          <a:cs typeface="+mj-cs"/>
          <a:sym typeface="Calibri" panose="020F0502020204030204"/>
        </a:defRPr>
      </a:lvl9pPr>
    </p:bodyStyle>
    <p:otherStyle>
      <a:lvl1pPr marL="0" marR="0" indent="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1pPr>
      <a:lvl2pPr marL="0" marR="0" indent="4572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2pPr>
      <a:lvl3pPr marL="0" marR="0" indent="9144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3pPr>
      <a:lvl4pPr marL="0" marR="0" indent="13716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4pPr>
      <a:lvl5pPr marL="0" marR="0" indent="18288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5pPr>
      <a:lvl6pPr marL="0" marR="0" indent="22860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6pPr>
      <a:lvl7pPr marL="0" marR="0" indent="27432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7pPr>
      <a:lvl8pPr marL="0" marR="0" indent="32004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8pPr>
      <a:lvl9pPr marL="0" marR="0" indent="3657600" algn="r" defTabSz="457200" rtl="0" eaLnBrk="1" latinLnBrk="0" hangingPunct="1">
        <a:lnSpc>
          <a:spcPct val="100000"/>
        </a:lnSpc>
        <a:spcBef>
          <a:spcPts val="0"/>
        </a:spcBef>
        <a:spcAft>
          <a:spcPts val="0"/>
        </a:spcAft>
        <a:buClrTx/>
        <a:buSzTx/>
        <a:buFontTx/>
        <a:buNone/>
        <a:defRPr sz="1000" b="0" i="0" u="none" strike="noStrike" cap="none" spc="0" baseline="0">
          <a:solidFill>
            <a:schemeClr val="tx1"/>
          </a:solidFill>
          <a:uFillTx/>
          <a:latin typeface="+mn-lt"/>
          <a:ea typeface="+mn-ea"/>
          <a:cs typeface="+mn-cs"/>
          <a:sym typeface="Calibri Light" panose="020F030202020403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9" Type="http://schemas.openxmlformats.org/officeDocument/2006/relationships/image" Target="../media/image16.jpeg"/><Relationship Id="rId8" Type="http://schemas.openxmlformats.org/officeDocument/2006/relationships/image" Target="../media/image15.jpeg"/><Relationship Id="rId7" Type="http://schemas.openxmlformats.org/officeDocument/2006/relationships/image" Target="../media/image14.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slideLayout" Target="../slideLayouts/slideLayout3.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hyperlink" Target="https://africa.ippf.org/media-center/ippf-launches-free-online-medical-abortion-course%20retrieved%20on%2024/05/2023" TargetMode="Externa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hyperlink" Target="https://africa.ippf.org/media-center/ippf-launches-free-online-medical-abortion-course%20retrieved%20on%2024/05/2023" TargetMode="Externa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8900" y="4457700"/>
            <a:ext cx="5233988" cy="400050"/>
          </a:xfrm>
        </p:spPr>
        <p:txBody>
          <a:bodyPr/>
          <a:lstStyle/>
          <a:p>
            <a:pPr algn="ctr">
              <a:defRPr/>
            </a:pPr>
            <a:r>
              <a:rPr lang="en-US" sz="2100" i="1" dirty="0"/>
              <a:t>bringing life to life</a:t>
            </a:r>
            <a:endParaRPr lang="en-US" sz="2100" i="1" dirty="0"/>
          </a:p>
        </p:txBody>
      </p:sp>
      <p:pic>
        <p:nvPicPr>
          <p:cNvPr id="12292" name="Picture 3"/>
          <p:cNvPicPr>
            <a:picLocks noChangeAspect="1" noChangeArrowheads="1"/>
          </p:cNvPicPr>
          <p:nvPr/>
        </p:nvPicPr>
        <p:blipFill>
          <a:blip r:embed="rId1"/>
          <a:srcRect/>
          <a:stretch>
            <a:fillRect/>
          </a:stretch>
        </p:blipFill>
        <p:spPr bwMode="auto">
          <a:xfrm>
            <a:off x="4508897" y="2686050"/>
            <a:ext cx="971550" cy="914400"/>
          </a:xfrm>
          <a:prstGeom prst="rect">
            <a:avLst/>
          </a:prstGeom>
          <a:noFill/>
          <a:ln w="9525">
            <a:noFill/>
            <a:miter lim="800000"/>
            <a:headEnd/>
            <a:tailEnd/>
          </a:ln>
        </p:spPr>
      </p:pic>
      <p:sp>
        <p:nvSpPr>
          <p:cNvPr id="5" name="Rectangle 3"/>
          <p:cNvSpPr>
            <a:spLocks noChangeArrowheads="1"/>
          </p:cNvSpPr>
          <p:nvPr/>
        </p:nvSpPr>
        <p:spPr bwMode="auto">
          <a:xfrm>
            <a:off x="857252" y="1200150"/>
            <a:ext cx="1485899" cy="3886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39000"/>
                </a:schemeClr>
              </a:gs>
            </a:gsLst>
            <a:path path="rect">
              <a:fillToRect l="100000" t="100000"/>
            </a:path>
            <a:tileRect r="-100000" b="-100000"/>
          </a:gradFill>
          <a:ln w="12700">
            <a:noFill/>
            <a:miter lim="800000"/>
            <a:headEnd type="none" w="sm" len="sm"/>
            <a:tailEnd type="none" w="sm" len="sm"/>
          </a:ln>
          <a:scene3d>
            <a:camera prst="orthographicFront"/>
            <a:lightRig rig="freezing" dir="t"/>
          </a:scene3d>
        </p:spPr>
        <p:txBody>
          <a:bodyPr wrap="none" anchor="ctr"/>
          <a:lstStyle/>
          <a:p>
            <a:pPr>
              <a:defRPr/>
            </a:pPr>
            <a:endParaRPr lang="en-US" sz="1050" dirty="0">
              <a:cs typeface="Arial" panose="020B0604020202020204" pitchFamily="34" charset="0"/>
            </a:endParaRPr>
          </a:p>
        </p:txBody>
      </p:sp>
      <p:cxnSp>
        <p:nvCxnSpPr>
          <p:cNvPr id="13" name="Straight Connector 12"/>
          <p:cNvCxnSpPr>
            <a:cxnSpLocks noChangeShapeType="1"/>
          </p:cNvCxnSpPr>
          <p:nvPr/>
        </p:nvCxnSpPr>
        <p:spPr bwMode="auto">
          <a:xfrm rot="10800000">
            <a:off x="2445545" y="4857750"/>
            <a:ext cx="5384006" cy="1191"/>
          </a:xfrm>
          <a:prstGeom prst="line">
            <a:avLst/>
          </a:prstGeom>
          <a:noFill/>
          <a:ln w="19050" algn="ctr">
            <a:solidFill>
              <a:srgbClr val="010175"/>
            </a:solidFill>
            <a:miter lim="800000"/>
          </a:ln>
        </p:spPr>
      </p:cxnSp>
      <p:sp>
        <p:nvSpPr>
          <p:cNvPr id="10" name="Rectangle 6"/>
          <p:cNvSpPr>
            <a:spLocks noChangeArrowheads="1"/>
          </p:cNvSpPr>
          <p:nvPr/>
        </p:nvSpPr>
        <p:spPr bwMode="auto">
          <a:xfrm>
            <a:off x="857250" y="286942"/>
            <a:ext cx="7429500" cy="1014730"/>
          </a:xfrm>
          <a:prstGeom prst="rect">
            <a:avLst/>
          </a:prstGeom>
          <a:noFill/>
          <a:ln w="9525">
            <a:noFill/>
            <a:miter lim="800000"/>
          </a:ln>
          <a:effectLst/>
        </p:spPr>
        <p:txBody>
          <a:bodyPr>
            <a:spAutoFit/>
          </a:bodyPr>
          <a:lstStyle/>
          <a:p>
            <a:pPr algn="ctr">
              <a:defRPr/>
            </a:pPr>
            <a:r>
              <a:rPr lang="en-US" sz="3000" b="1" dirty="0">
                <a:solidFill>
                  <a:schemeClr val="tx2"/>
                </a:solidFill>
                <a:latin typeface="Bodoni MT Black" panose="02070A03080606020203" pitchFamily="18" charset="0"/>
                <a:cs typeface="Arial" panose="020B0604020202020204" pitchFamily="34" charset="0"/>
              </a:rPr>
              <a:t>Bharat Serums And Vaccines Limited</a:t>
            </a:r>
            <a:endParaRPr lang="en-US" sz="3000" b="1" dirty="0">
              <a:solidFill>
                <a:schemeClr val="tx2"/>
              </a:solidFill>
              <a:latin typeface="Bodoni MT Black" panose="02070A03080606020203"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287B7097-1791-5F4A-AF46-CC4520706DB5}" type="slidenum">
              <a:rPr lang="en-US" smtClean="0"/>
            </a:fld>
            <a:endParaRPr lang="en-US"/>
          </a:p>
        </p:txBody>
      </p:sp>
      <p:pic>
        <p:nvPicPr>
          <p:cNvPr id="104" name="Picture 103"/>
          <p:cNvPicPr/>
          <p:nvPr/>
        </p:nvPicPr>
        <p:blipFill>
          <a:blip r:embed="rId1"/>
          <a:stretch>
            <a:fillRect/>
          </a:stretch>
        </p:blipFill>
        <p:spPr>
          <a:xfrm>
            <a:off x="1143000" y="1767078"/>
            <a:ext cx="6858000" cy="1609344"/>
          </a:xfrm>
          <a:prstGeom prst="rect">
            <a:avLst/>
          </a:prstGeom>
          <a:noFill/>
          <a:ln w="9525">
            <a:noFill/>
          </a:ln>
        </p:spPr>
      </p:pic>
      <p:pic>
        <p:nvPicPr>
          <p:cNvPr id="105" name="Picture 104"/>
          <p:cNvPicPr/>
          <p:nvPr/>
        </p:nvPicPr>
        <p:blipFill>
          <a:blip r:embed="rId1"/>
          <a:stretch>
            <a:fillRect/>
          </a:stretch>
        </p:blipFill>
        <p:spPr>
          <a:xfrm>
            <a:off x="487680" y="1393825"/>
            <a:ext cx="8169275" cy="337375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D5395F-621F-4963-9FBF-CCAB5E3FFEEF}" type="slidenum">
              <a:rPr lang="en-IN" smtClean="0"/>
            </a:fld>
            <a:endParaRPr lang="en-IN" dirty="0"/>
          </a:p>
        </p:txBody>
      </p:sp>
      <p:pic>
        <p:nvPicPr>
          <p:cNvPr id="5122" name="Picture 2" descr="Fig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654" y="1203996"/>
            <a:ext cx="5371130" cy="3021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731" y="123588"/>
            <a:ext cx="8386763" cy="507831"/>
          </a:xfrm>
          <a:prstGeom prst="rect">
            <a:avLst/>
          </a:prstGeom>
          <a:noFill/>
        </p:spPr>
        <p:txBody>
          <a:bodyPr wrap="square" anchor="b">
            <a:spAutoFit/>
          </a:bodyPr>
          <a:lstStyle/>
          <a:p>
            <a:pPr algn="l"/>
            <a:r>
              <a:rPr lang="en-US" sz="1350" b="1" dirty="0">
                <a:solidFill>
                  <a:srgbClr val="202020"/>
                </a:solidFill>
                <a:latin typeface="Arial" panose="020B0604020202020204" pitchFamily="34" charset="0"/>
                <a:cs typeface="Arial" panose="020B0604020202020204" pitchFamily="34" charset="0"/>
              </a:rPr>
              <a:t>Hemolytic disease of the fetus and newborn due to Rh(D) incompatibility: A preventable disease that still produces significant morbidity and mortality in neonates &amp; children </a:t>
            </a:r>
            <a:endParaRPr lang="en-US" sz="1350" b="1" dirty="0">
              <a:solidFill>
                <a:srgbClr val="202020"/>
              </a:solidFill>
              <a:latin typeface="Arial" panose="020B0604020202020204" pitchFamily="34" charset="0"/>
              <a:cs typeface="Arial" panose="020B0604020202020204" pitchFamily="34" charset="0"/>
            </a:endParaRPr>
          </a:p>
        </p:txBody>
      </p:sp>
      <p:sp>
        <p:nvSpPr>
          <p:cNvPr id="7" name="TextBox 6"/>
          <p:cNvSpPr txBox="1"/>
          <p:nvPr/>
        </p:nvSpPr>
        <p:spPr>
          <a:xfrm>
            <a:off x="5664994" y="1487470"/>
            <a:ext cx="3300413" cy="830997"/>
          </a:xfrm>
          <a:prstGeom prst="rect">
            <a:avLst/>
          </a:prstGeom>
          <a:noFill/>
        </p:spPr>
        <p:txBody>
          <a:bodyPr wrap="square">
            <a:spAutoFit/>
          </a:bodyPr>
          <a:lstStyle/>
          <a:p>
            <a:r>
              <a:rPr lang="en-US" sz="1200" b="1" dirty="0">
                <a:solidFill>
                  <a:srgbClr val="202020"/>
                </a:solidFill>
                <a:latin typeface="Arial" panose="020B0604020202020204" pitchFamily="34" charset="0"/>
                <a:cs typeface="Arial" panose="020B0604020202020204" pitchFamily="34" charset="0"/>
              </a:rPr>
              <a:t>IgG anti-Rh(D) doses actually administered annually, as compared with minimum and optimum thresholds for immuno-prophylaxis.</a:t>
            </a:r>
            <a:endParaRPr lang="en-IN" sz="1200" b="1" dirty="0">
              <a:latin typeface="Arial" panose="020B0604020202020204" pitchFamily="34" charset="0"/>
              <a:cs typeface="Arial" panose="020B0604020202020204" pitchFamily="34" charset="0"/>
            </a:endParaRPr>
          </a:p>
        </p:txBody>
      </p:sp>
      <p:sp>
        <p:nvSpPr>
          <p:cNvPr id="6" name="Rectangle 5"/>
          <p:cNvSpPr/>
          <p:nvPr/>
        </p:nvSpPr>
        <p:spPr>
          <a:xfrm>
            <a:off x="5446477" y="1539582"/>
            <a:ext cx="218517" cy="2185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9" name="TextBox 8"/>
          <p:cNvSpPr txBox="1"/>
          <p:nvPr/>
        </p:nvSpPr>
        <p:spPr>
          <a:xfrm>
            <a:off x="5693569" y="2723409"/>
            <a:ext cx="3300413" cy="1015663"/>
          </a:xfrm>
          <a:prstGeom prst="rect">
            <a:avLst/>
          </a:prstGeom>
          <a:noFill/>
        </p:spPr>
        <p:txBody>
          <a:bodyPr wrap="square">
            <a:spAutoFit/>
          </a:bodyPr>
          <a:lstStyle/>
          <a:p>
            <a:r>
              <a:rPr lang="en-US" sz="1200" b="1" dirty="0">
                <a:solidFill>
                  <a:srgbClr val="202020"/>
                </a:solidFill>
                <a:latin typeface="Arial" panose="020B0604020202020204" pitchFamily="34" charset="0"/>
                <a:cs typeface="Arial" panose="020B0604020202020204" pitchFamily="34" charset="0"/>
              </a:rPr>
              <a:t>Sub-Saharan Africa, Latin America &amp; North Caribbean, South Asia, South East Asia, Eastern Europe / Central Asia has significantly under administered Anti-D prophylaxis  </a:t>
            </a:r>
            <a:endParaRPr lang="en-IN" sz="1200" b="1" dirty="0">
              <a:latin typeface="Arial" panose="020B0604020202020204" pitchFamily="34" charset="0"/>
              <a:cs typeface="Arial" panose="020B0604020202020204" pitchFamily="34" charset="0"/>
            </a:endParaRPr>
          </a:p>
        </p:txBody>
      </p:sp>
      <p:sp>
        <p:nvSpPr>
          <p:cNvPr id="10" name="Rectangle 9"/>
          <p:cNvSpPr/>
          <p:nvPr/>
        </p:nvSpPr>
        <p:spPr>
          <a:xfrm>
            <a:off x="5475052" y="2775521"/>
            <a:ext cx="218517" cy="2185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3" name="Rectangle 2"/>
          <p:cNvSpPr/>
          <p:nvPr/>
        </p:nvSpPr>
        <p:spPr>
          <a:xfrm>
            <a:off x="4019955" y="3715989"/>
            <a:ext cx="1298644" cy="30396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12" name="Picture 11"/>
          <p:cNvPicPr>
            <a:picLocks noChangeAspect="1"/>
          </p:cNvPicPr>
          <p:nvPr/>
        </p:nvPicPr>
        <p:blipFill>
          <a:blip r:embed="rId2"/>
          <a:stretch>
            <a:fillRect/>
          </a:stretch>
        </p:blipFill>
        <p:spPr>
          <a:xfrm>
            <a:off x="0" y="4381500"/>
            <a:ext cx="9144000" cy="577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7B7097-1791-5F4A-AF46-CC4520706DB5}" type="slidenum">
              <a:rPr lang="en-US" smtClean="0"/>
            </a:fld>
            <a:endParaRPr lang="en-US"/>
          </a:p>
        </p:txBody>
      </p:sp>
      <p:pic>
        <p:nvPicPr>
          <p:cNvPr id="7" name="Picture 6"/>
          <p:cNvPicPr>
            <a:picLocks noChangeAspect="1"/>
          </p:cNvPicPr>
          <p:nvPr/>
        </p:nvPicPr>
        <p:blipFill>
          <a:blip r:embed="rId1"/>
          <a:stretch>
            <a:fillRect/>
          </a:stretch>
        </p:blipFill>
        <p:spPr>
          <a:xfrm>
            <a:off x="214489" y="11115"/>
            <a:ext cx="8715022" cy="4756148"/>
          </a:xfrm>
          <a:prstGeom prst="rect">
            <a:avLst/>
          </a:prstGeom>
        </p:spPr>
      </p:pic>
      <p:sp>
        <p:nvSpPr>
          <p:cNvPr id="6" name="TextBox 5"/>
          <p:cNvSpPr txBox="1"/>
          <p:nvPr/>
        </p:nvSpPr>
        <p:spPr>
          <a:xfrm>
            <a:off x="214489" y="4847050"/>
            <a:ext cx="8715022" cy="230832"/>
          </a:xfrm>
          <a:prstGeom prst="rect">
            <a:avLst/>
          </a:prstGeom>
          <a:noFill/>
        </p:spPr>
        <p:txBody>
          <a:bodyPr wrap="square">
            <a:spAutoFit/>
          </a:bodyPr>
          <a:lstStyle/>
          <a:p>
            <a:r>
              <a:rPr lang="en-IN" sz="900" dirty="0"/>
              <a:t>Bhutani, V., Zipursky, A., </a:t>
            </a:r>
            <a:r>
              <a:rPr lang="en-IN" sz="900" dirty="0" err="1"/>
              <a:t>Blencowe</a:t>
            </a:r>
            <a:r>
              <a:rPr lang="en-IN" sz="900" dirty="0"/>
              <a:t>, H. et al. </a:t>
            </a:r>
            <a:r>
              <a:rPr lang="en-IN" sz="900" dirty="0" err="1"/>
              <a:t>Pediatr</a:t>
            </a:r>
            <a:r>
              <a:rPr lang="en-IN" sz="900" dirty="0"/>
              <a:t> Res 74 (</a:t>
            </a:r>
            <a:r>
              <a:rPr lang="en-IN" sz="900" dirty="0" err="1"/>
              <a:t>Suppl</a:t>
            </a:r>
            <a:r>
              <a:rPr lang="en-IN" sz="900" dirty="0"/>
              <a:t> 1), 86–100 (2013)</a:t>
            </a:r>
            <a:endParaRPr lang="en-IN"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112" y="284979"/>
            <a:ext cx="8331968" cy="830997"/>
          </a:xfrm>
          <a:prstGeom prst="rect">
            <a:avLst/>
          </a:prstGeom>
          <a:noFill/>
        </p:spPr>
        <p:txBody>
          <a:bodyPr wrap="square" rtlCol="0">
            <a:spAutoFit/>
          </a:bodyPr>
          <a:lstStyle/>
          <a:p>
            <a:r>
              <a:rPr lang="en-GB" sz="2400" b="1" spc="225" dirty="0">
                <a:solidFill>
                  <a:srgbClr val="353477"/>
                </a:solidFill>
                <a:latin typeface="Oswald" pitchFamily="2" charset="77"/>
              </a:rPr>
              <a:t>Rh Incompatibility Complications  </a:t>
            </a:r>
            <a:endParaRPr lang="en-IN" sz="2400" b="1" spc="225" dirty="0">
              <a:solidFill>
                <a:srgbClr val="353477"/>
              </a:solidFill>
              <a:latin typeface="Oswald" pitchFamily="2" charset="77"/>
            </a:endParaRPr>
          </a:p>
          <a:p>
            <a:endParaRPr lang="en-US" sz="2400" spc="225" dirty="0">
              <a:solidFill>
                <a:srgbClr val="353477"/>
              </a:solidFill>
              <a:latin typeface="Oswald" pitchFamily="2" charset="77"/>
            </a:endParaRPr>
          </a:p>
        </p:txBody>
      </p:sp>
      <p:sp>
        <p:nvSpPr>
          <p:cNvPr id="23" name="Slide Number Placeholder 22"/>
          <p:cNvSpPr>
            <a:spLocks noGrp="1"/>
          </p:cNvSpPr>
          <p:nvPr>
            <p:ph type="sldNum" sz="quarter" idx="12"/>
          </p:nvPr>
        </p:nvSpPr>
        <p:spPr/>
        <p:txBody>
          <a:bodyPr/>
          <a:lstStyle/>
          <a:p>
            <a:fld id="{287B7097-1791-5F4A-AF46-CC4520706DB5}" type="slidenum">
              <a:rPr lang="en-US" smtClean="0"/>
            </a:fld>
            <a:endParaRPr lang="en-US"/>
          </a:p>
        </p:txBody>
      </p:sp>
      <p:sp>
        <p:nvSpPr>
          <p:cNvPr id="5" name="Rounded Rectangle 4"/>
          <p:cNvSpPr/>
          <p:nvPr/>
        </p:nvSpPr>
        <p:spPr>
          <a:xfrm>
            <a:off x="309112" y="1092893"/>
            <a:ext cx="2792231" cy="520003"/>
          </a:xfrm>
          <a:prstGeom prst="roundRect">
            <a:avLst/>
          </a:prstGeom>
          <a:solidFill>
            <a:srgbClr val="B8E7E9">
              <a:alpha val="25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14630" indent="-214630">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Antenatal</a:t>
            </a:r>
            <a:endParaRPr lang="en-US" sz="1200" dirty="0">
              <a:solidFill>
                <a:srgbClr val="2E2E2E"/>
              </a:solidFill>
              <a:latin typeface="Roboto" panose="02000000000000000000" pitchFamily="2" charset="0"/>
              <a:ea typeface="Roboto" panose="02000000000000000000" pitchFamily="2" charset="0"/>
              <a:cs typeface="Raanana" pitchFamily="2" charset="-79"/>
            </a:endParaRPr>
          </a:p>
        </p:txBody>
      </p:sp>
      <p:sp>
        <p:nvSpPr>
          <p:cNvPr id="7" name="Rectangle 6"/>
          <p:cNvSpPr/>
          <p:nvPr/>
        </p:nvSpPr>
        <p:spPr>
          <a:xfrm>
            <a:off x="0" y="1645596"/>
            <a:ext cx="3101343" cy="2044149"/>
          </a:xfrm>
          <a:prstGeom prst="rect">
            <a:avLst/>
          </a:prstGeom>
        </p:spPr>
        <p:txBody>
          <a:bodyPr wrap="square">
            <a:spAutoFit/>
          </a:bodyPr>
          <a:lstStyle/>
          <a:p>
            <a:pPr marL="557530" lvl="1" indent="-214630">
              <a:lnSpc>
                <a:spcPct val="150000"/>
              </a:lnSpc>
              <a:spcAft>
                <a:spcPts val="450"/>
              </a:spcAft>
              <a:buClr>
                <a:srgbClr val="B9E9EB"/>
              </a:buClr>
              <a:buSzPct val="120000"/>
              <a:buFont typeface="Courier New" panose="02070309020205020404" pitchFamily="49" charset="0"/>
              <a:buChar char="o"/>
            </a:pPr>
            <a:r>
              <a:rPr lang="en-GB" sz="1200" dirty="0">
                <a:solidFill>
                  <a:srgbClr val="2E2E2E"/>
                </a:solidFill>
                <a:latin typeface="Roboto Light" panose="02000000000000000000" pitchFamily="2" charset="0"/>
                <a:ea typeface="Roboto Light" panose="02000000000000000000" pitchFamily="2" charset="0"/>
                <a:cs typeface="Raanana" pitchFamily="2" charset="-79"/>
              </a:rPr>
              <a:t>Erythroblastosis Fetalis</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spcAft>
                <a:spcPts val="450"/>
              </a:spcAft>
              <a:buClr>
                <a:srgbClr val="B9E9EB"/>
              </a:buClr>
              <a:buSzPct val="120000"/>
              <a:buFont typeface="Courier New" panose="02070309020205020404" pitchFamily="49" charset="0"/>
              <a:buChar char="o"/>
            </a:pPr>
            <a:r>
              <a:rPr lang="en-IN" sz="1200" dirty="0" err="1">
                <a:solidFill>
                  <a:srgbClr val="2E2E2E"/>
                </a:solidFill>
                <a:latin typeface="Roboto Light" panose="02000000000000000000" pitchFamily="2" charset="0"/>
                <a:ea typeface="Roboto Light" panose="02000000000000000000" pitchFamily="2" charset="0"/>
                <a:cs typeface="Raanana" pitchFamily="2" charset="-79"/>
              </a:rPr>
              <a:t>Fetal</a:t>
            </a:r>
            <a:r>
              <a:rPr lang="en-IN" sz="1200" dirty="0">
                <a:solidFill>
                  <a:srgbClr val="2E2E2E"/>
                </a:solidFill>
                <a:latin typeface="Roboto Light" panose="02000000000000000000" pitchFamily="2" charset="0"/>
                <a:ea typeface="Roboto Light" panose="02000000000000000000" pitchFamily="2" charset="0"/>
                <a:cs typeface="Raanana" pitchFamily="2" charset="-79"/>
              </a:rPr>
              <a:t> </a:t>
            </a:r>
            <a:r>
              <a:rPr lang="en-IN" sz="1200" dirty="0" err="1">
                <a:solidFill>
                  <a:srgbClr val="2E2E2E"/>
                </a:solidFill>
                <a:latin typeface="Roboto Light" panose="02000000000000000000" pitchFamily="2" charset="0"/>
                <a:ea typeface="Roboto Light" panose="02000000000000000000" pitchFamily="2" charset="0"/>
                <a:cs typeface="Raanana" pitchFamily="2" charset="-79"/>
              </a:rPr>
              <a:t>Anemia</a:t>
            </a:r>
            <a:r>
              <a:rPr lang="en-IN" sz="1200" dirty="0">
                <a:solidFill>
                  <a:srgbClr val="2E2E2E"/>
                </a:solidFill>
                <a:latin typeface="Roboto Light" panose="02000000000000000000" pitchFamily="2" charset="0"/>
                <a:ea typeface="Roboto Light" panose="02000000000000000000" pitchFamily="2" charset="0"/>
                <a:cs typeface="Raanana" pitchFamily="2" charset="-79"/>
              </a:rPr>
              <a:t> </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spcAft>
                <a:spcPts val="450"/>
              </a:spcAft>
              <a:buClr>
                <a:srgbClr val="B9E9EB"/>
              </a:buClr>
              <a:buSzPct val="120000"/>
              <a:buFont typeface="Courier New" panose="02070309020205020404" pitchFamily="49" charset="0"/>
              <a:buChar char="o"/>
            </a:pPr>
            <a:r>
              <a:rPr lang="en-GB" sz="1200" dirty="0">
                <a:solidFill>
                  <a:srgbClr val="2E2E2E"/>
                </a:solidFill>
                <a:latin typeface="Roboto Light" panose="02000000000000000000" pitchFamily="2" charset="0"/>
                <a:ea typeface="Roboto Light" panose="02000000000000000000" pitchFamily="2" charset="0"/>
                <a:cs typeface="Raanana" pitchFamily="2" charset="-79"/>
              </a:rPr>
              <a:t>Hydrops Fetalis</a:t>
            </a:r>
            <a:endParaRPr lang="en-GB"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spcAft>
                <a:spcPts val="450"/>
              </a:spcAft>
              <a:buClr>
                <a:srgbClr val="B9E9EB"/>
              </a:buClr>
              <a:buSzPct val="120000"/>
              <a:buFont typeface="Courier New" panose="02070309020205020404" pitchFamily="49" charset="0"/>
              <a:buChar char="o"/>
            </a:pPr>
            <a:r>
              <a:rPr lang="en-GB" sz="1200" dirty="0">
                <a:solidFill>
                  <a:srgbClr val="2E2E2E"/>
                </a:solidFill>
                <a:latin typeface="Roboto Light" panose="02000000000000000000" pitchFamily="2" charset="0"/>
                <a:ea typeface="Roboto Light" panose="02000000000000000000" pitchFamily="2" charset="0"/>
                <a:cs typeface="Raanana" pitchFamily="2" charset="-79"/>
              </a:rPr>
              <a:t>Kernicterus</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spcAft>
                <a:spcPts val="450"/>
              </a:spcAft>
              <a:buClr>
                <a:srgbClr val="B9E9EB"/>
              </a:buClr>
              <a:buSzPct val="120000"/>
              <a:buFont typeface="Courier New" panose="02070309020205020404" pitchFamily="49" charset="0"/>
              <a:buChar char="o"/>
            </a:pPr>
            <a:r>
              <a:rPr lang="en-IN" sz="1200" dirty="0">
                <a:solidFill>
                  <a:srgbClr val="2E2E2E"/>
                </a:solidFill>
                <a:latin typeface="Roboto Light" panose="02000000000000000000" pitchFamily="2" charset="0"/>
                <a:ea typeface="Roboto Light" panose="02000000000000000000" pitchFamily="2" charset="0"/>
                <a:cs typeface="Raanana" pitchFamily="2" charset="-79"/>
              </a:rPr>
              <a:t>Hyperbilirubinemia and Jaundice</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buClr>
                <a:srgbClr val="B9E9EB"/>
              </a:buClr>
              <a:buSzPct val="120000"/>
              <a:buFont typeface="Courier New" panose="02070309020205020404" pitchFamily="49" charset="0"/>
              <a:buChar char="o"/>
            </a:pPr>
            <a:endParaRPr lang="en-US" sz="1200" dirty="0">
              <a:solidFill>
                <a:srgbClr val="2E2E2E"/>
              </a:solidFill>
              <a:latin typeface="Roboto Light" panose="02000000000000000000" pitchFamily="2" charset="0"/>
              <a:ea typeface="Roboto Light" panose="02000000000000000000" pitchFamily="2" charset="0"/>
              <a:cs typeface="Raanana" pitchFamily="2" charset="-79"/>
            </a:endParaRPr>
          </a:p>
        </p:txBody>
      </p:sp>
      <p:sp>
        <p:nvSpPr>
          <p:cNvPr id="8" name="Rounded Rectangle 7"/>
          <p:cNvSpPr/>
          <p:nvPr/>
        </p:nvSpPr>
        <p:spPr>
          <a:xfrm>
            <a:off x="435882" y="3407301"/>
            <a:ext cx="2792231" cy="520003"/>
          </a:xfrm>
          <a:prstGeom prst="roundRect">
            <a:avLst/>
          </a:prstGeom>
          <a:solidFill>
            <a:srgbClr val="B8E7E9">
              <a:alpha val="25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214630" indent="-214630">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Perinatal</a:t>
            </a:r>
            <a:endParaRPr lang="en-US" sz="1200" dirty="0">
              <a:solidFill>
                <a:srgbClr val="2E2E2E"/>
              </a:solidFill>
              <a:latin typeface="Roboto" panose="02000000000000000000" pitchFamily="2" charset="0"/>
              <a:ea typeface="Roboto" panose="02000000000000000000" pitchFamily="2" charset="0"/>
              <a:cs typeface="Raanana" pitchFamily="2" charset="-79"/>
            </a:endParaRPr>
          </a:p>
        </p:txBody>
      </p:sp>
      <p:sp>
        <p:nvSpPr>
          <p:cNvPr id="9" name="Rectangle 8"/>
          <p:cNvSpPr/>
          <p:nvPr/>
        </p:nvSpPr>
        <p:spPr>
          <a:xfrm>
            <a:off x="126769" y="3960005"/>
            <a:ext cx="3651365" cy="1361911"/>
          </a:xfrm>
          <a:prstGeom prst="rect">
            <a:avLst/>
          </a:prstGeom>
        </p:spPr>
        <p:txBody>
          <a:bodyPr wrap="square">
            <a:spAutoFit/>
          </a:bodyPr>
          <a:lstStyle/>
          <a:p>
            <a:pPr marL="557530" lvl="1" indent="-214630">
              <a:lnSpc>
                <a:spcPct val="150000"/>
              </a:lnSpc>
              <a:spcAft>
                <a:spcPts val="450"/>
              </a:spcAft>
              <a:buClr>
                <a:srgbClr val="B9E9EB"/>
              </a:buClr>
              <a:buSzPct val="120000"/>
              <a:buFont typeface="Courier New" panose="02070309020205020404" pitchFamily="49" charset="0"/>
              <a:buChar char="o"/>
            </a:pPr>
            <a:r>
              <a:rPr lang="en-GB" sz="1200" dirty="0">
                <a:solidFill>
                  <a:srgbClr val="2E2E2E"/>
                </a:solidFill>
                <a:latin typeface="Roboto Light" panose="02000000000000000000" pitchFamily="2" charset="0"/>
                <a:ea typeface="Roboto Light" panose="02000000000000000000" pitchFamily="2" charset="0"/>
                <a:cs typeface="Raanana" pitchFamily="2" charset="-79"/>
              </a:rPr>
              <a:t>Erythroblastosis Neonatorum</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spcAft>
                <a:spcPts val="450"/>
              </a:spcAft>
              <a:buClr>
                <a:srgbClr val="B9E9EB"/>
              </a:buClr>
              <a:buSzPct val="120000"/>
              <a:buFont typeface="Courier New" panose="02070309020205020404" pitchFamily="49" charset="0"/>
              <a:buChar char="o"/>
            </a:pPr>
            <a:r>
              <a:rPr lang="en-GB" sz="1200" dirty="0">
                <a:solidFill>
                  <a:srgbClr val="2E2E2E"/>
                </a:solidFill>
                <a:latin typeface="Roboto Light" panose="02000000000000000000" pitchFamily="2" charset="0"/>
                <a:ea typeface="Roboto Light" panose="02000000000000000000" pitchFamily="2" charset="0"/>
                <a:cs typeface="Raanana" pitchFamily="2" charset="-79"/>
              </a:rPr>
              <a:t>Hydrops Fetalis</a:t>
            </a:r>
            <a:r>
              <a:rPr lang="en-IN" sz="1200" dirty="0">
                <a:solidFill>
                  <a:srgbClr val="2E2E2E"/>
                </a:solidFill>
                <a:latin typeface="Roboto Light" panose="02000000000000000000" pitchFamily="2" charset="0"/>
                <a:ea typeface="Roboto Light" panose="02000000000000000000" pitchFamily="2" charset="0"/>
                <a:cs typeface="Raanana" pitchFamily="2" charset="-79"/>
              </a:rPr>
              <a:t> </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spcAft>
                <a:spcPts val="450"/>
              </a:spcAft>
              <a:buClr>
                <a:srgbClr val="B9E9EB"/>
              </a:buClr>
              <a:buSzPct val="120000"/>
              <a:buFont typeface="Courier New" panose="02070309020205020404" pitchFamily="49" charset="0"/>
              <a:buChar char="o"/>
            </a:pPr>
            <a:r>
              <a:rPr lang="en-IN" sz="1200" dirty="0">
                <a:solidFill>
                  <a:srgbClr val="2E2E2E"/>
                </a:solidFill>
                <a:latin typeface="Roboto Light" panose="02000000000000000000" pitchFamily="2" charset="0"/>
                <a:ea typeface="Roboto Light" panose="02000000000000000000" pitchFamily="2" charset="0"/>
                <a:cs typeface="Raanana" pitchFamily="2" charset="-79"/>
              </a:rPr>
              <a:t>Neonatal hyperbilirubinemia and Jaundice</a:t>
            </a:r>
            <a:endParaRPr lang="en-IN" sz="1200" dirty="0">
              <a:solidFill>
                <a:srgbClr val="2E2E2E"/>
              </a:solidFill>
              <a:latin typeface="Roboto Light" panose="02000000000000000000" pitchFamily="2" charset="0"/>
              <a:ea typeface="Roboto Light" panose="02000000000000000000" pitchFamily="2" charset="0"/>
              <a:cs typeface="Raanana" pitchFamily="2" charset="-79"/>
            </a:endParaRPr>
          </a:p>
          <a:p>
            <a:pPr marL="557530" lvl="1" indent="-214630">
              <a:lnSpc>
                <a:spcPct val="150000"/>
              </a:lnSpc>
              <a:buClr>
                <a:srgbClr val="B9E9EB"/>
              </a:buClr>
              <a:buSzPct val="120000"/>
              <a:buFont typeface="Courier New" panose="02070309020205020404" pitchFamily="49" charset="0"/>
              <a:buChar char="o"/>
            </a:pPr>
            <a:endParaRPr lang="en-US" sz="1200" dirty="0">
              <a:solidFill>
                <a:srgbClr val="2E2E2E"/>
              </a:solidFill>
              <a:latin typeface="Roboto Light" panose="02000000000000000000" pitchFamily="2" charset="0"/>
              <a:ea typeface="Roboto Light" panose="02000000000000000000" pitchFamily="2" charset="0"/>
              <a:cs typeface="Raanana" pitchFamily="2" charset="-79"/>
            </a:endParaRPr>
          </a:p>
        </p:txBody>
      </p:sp>
      <p:pic>
        <p:nvPicPr>
          <p:cNvPr id="4" name="Picture 3"/>
          <p:cNvPicPr>
            <a:picLocks noChangeAspect="1"/>
          </p:cNvPicPr>
          <p:nvPr/>
        </p:nvPicPr>
        <p:blipFill>
          <a:blip r:embed="rId1"/>
          <a:stretch>
            <a:fillRect/>
          </a:stretch>
        </p:blipFill>
        <p:spPr>
          <a:xfrm>
            <a:off x="3607825" y="1236403"/>
            <a:ext cx="4907525" cy="28073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4829413"/>
            <a:ext cx="1369496" cy="211694"/>
          </a:xfrm>
        </p:spPr>
        <p:txBody>
          <a:bodyPr/>
          <a:lstStyle/>
          <a:p>
            <a:fld id="{B6F15528-21DE-4FAA-801E-634DDDAF4B2B}" type="slidenum">
              <a:rPr lang="en-US" smtClean="0"/>
            </a:fld>
            <a:endParaRPr lang="en-US" dirty="0"/>
          </a:p>
        </p:txBody>
      </p:sp>
      <p:sp>
        <p:nvSpPr>
          <p:cNvPr id="32" name="TextBox 31"/>
          <p:cNvSpPr txBox="1"/>
          <p:nvPr/>
        </p:nvSpPr>
        <p:spPr>
          <a:xfrm>
            <a:off x="309112" y="284979"/>
            <a:ext cx="8331968" cy="461665"/>
          </a:xfrm>
          <a:prstGeom prst="rect">
            <a:avLst/>
          </a:prstGeom>
          <a:noFill/>
        </p:spPr>
        <p:txBody>
          <a:bodyPr wrap="square" rtlCol="0">
            <a:spAutoFit/>
          </a:bodyPr>
          <a:lstStyle/>
          <a:p>
            <a:r>
              <a:rPr lang="en-US" sz="2400" b="1" spc="225" dirty="0">
                <a:solidFill>
                  <a:srgbClr val="353477"/>
                </a:solidFill>
                <a:latin typeface="Oswald" pitchFamily="2" charset="77"/>
              </a:rPr>
              <a:t>Anti-D Prophylaxis</a:t>
            </a:r>
            <a:endParaRPr lang="en-IN" sz="2400" b="1" spc="225" dirty="0">
              <a:solidFill>
                <a:srgbClr val="353477"/>
              </a:solidFill>
              <a:latin typeface="Oswald" pitchFamily="2" charset="77"/>
            </a:endParaRPr>
          </a:p>
        </p:txBody>
      </p:sp>
      <p:pic>
        <p:nvPicPr>
          <p:cNvPr id="5" name="Picture 4"/>
          <p:cNvPicPr>
            <a:picLocks noChangeAspect="1"/>
          </p:cNvPicPr>
          <p:nvPr/>
        </p:nvPicPr>
        <p:blipFill>
          <a:blip r:embed="rId1"/>
          <a:stretch>
            <a:fillRect/>
          </a:stretch>
        </p:blipFill>
        <p:spPr>
          <a:xfrm>
            <a:off x="5299973" y="1524902"/>
            <a:ext cx="3685449" cy="2503170"/>
          </a:xfrm>
          <a:prstGeom prst="rect">
            <a:avLst/>
          </a:prstGeom>
        </p:spPr>
      </p:pic>
      <p:sp>
        <p:nvSpPr>
          <p:cNvPr id="7" name="Rectangle 6"/>
          <p:cNvSpPr/>
          <p:nvPr/>
        </p:nvSpPr>
        <p:spPr>
          <a:xfrm>
            <a:off x="309112" y="1040154"/>
            <a:ext cx="4990862" cy="2246769"/>
          </a:xfrm>
          <a:prstGeom prst="rect">
            <a:avLst/>
          </a:prstGeom>
        </p:spPr>
        <p:txBody>
          <a:bodyPr wrap="square">
            <a:spAutoFit/>
          </a:bodyPr>
          <a:lstStyle/>
          <a:p>
            <a:pPr marL="214630" indent="-214630">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Anti-D immunoglobin (Ig) is given to a woman to prevent her producing antibodies against </a:t>
            </a:r>
            <a:r>
              <a:rPr lang="en-US" sz="1200" dirty="0" err="1">
                <a:solidFill>
                  <a:srgbClr val="2E2E2E"/>
                </a:solidFill>
                <a:latin typeface="Roboto" panose="02000000000000000000" pitchFamily="2" charset="0"/>
                <a:ea typeface="Roboto" panose="02000000000000000000" pitchFamily="2" charset="0"/>
                <a:cs typeface="Raanana" pitchFamily="2" charset="-79"/>
              </a:rPr>
              <a:t>RhD</a:t>
            </a:r>
            <a:r>
              <a:rPr lang="en-US" sz="1200" dirty="0">
                <a:solidFill>
                  <a:srgbClr val="2E2E2E"/>
                </a:solidFill>
                <a:latin typeface="Roboto" panose="02000000000000000000" pitchFamily="2" charset="0"/>
                <a:ea typeface="Roboto" panose="02000000000000000000" pitchFamily="2" charset="0"/>
                <a:cs typeface="Raanana" pitchFamily="2" charset="-79"/>
              </a:rPr>
              <a:t> positive blood cells, thus preventing development of HDN in an unborn baby.</a:t>
            </a: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buFont typeface="Wingdings" panose="05000000000000000000" pitchFamily="2" charset="2"/>
              <a:buChar char="Ø"/>
            </a:pP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spcAft>
                <a:spcPts val="12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Extracted from the plasma of donors having high circulating levels of anti-D.</a:t>
            </a: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spcAft>
                <a:spcPts val="12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Given usually intramuscularly or sometimes intravenously; prevents sensitization during pregnancy and after childbirth</a:t>
            </a: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spcAft>
                <a:spcPts val="12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Development of anti-D antibodies usually occurs as a result of FMH in a </a:t>
            </a:r>
            <a:r>
              <a:rPr lang="en-US" sz="1200" dirty="0" err="1">
                <a:solidFill>
                  <a:srgbClr val="2E2E2E"/>
                </a:solidFill>
                <a:latin typeface="Roboto" panose="02000000000000000000" pitchFamily="2" charset="0"/>
                <a:ea typeface="Roboto" panose="02000000000000000000" pitchFamily="2" charset="0"/>
                <a:cs typeface="Raanana" pitchFamily="2" charset="-79"/>
              </a:rPr>
              <a:t>RhD</a:t>
            </a:r>
            <a:r>
              <a:rPr lang="en-US" sz="1200" dirty="0">
                <a:solidFill>
                  <a:srgbClr val="2E2E2E"/>
                </a:solidFill>
                <a:latin typeface="Roboto" panose="02000000000000000000" pitchFamily="2" charset="0"/>
                <a:ea typeface="Roboto" panose="02000000000000000000" pitchFamily="2" charset="0"/>
                <a:cs typeface="Raanana" pitchFamily="2" charset="-79"/>
              </a:rPr>
              <a:t>-negative woman with an </a:t>
            </a:r>
            <a:r>
              <a:rPr lang="en-US" sz="1200" dirty="0" err="1">
                <a:solidFill>
                  <a:srgbClr val="2E2E2E"/>
                </a:solidFill>
                <a:latin typeface="Roboto" panose="02000000000000000000" pitchFamily="2" charset="0"/>
                <a:ea typeface="Roboto" panose="02000000000000000000" pitchFamily="2" charset="0"/>
                <a:cs typeface="Raanana" pitchFamily="2" charset="-79"/>
              </a:rPr>
              <a:t>RhD</a:t>
            </a:r>
            <a:r>
              <a:rPr lang="en-US" sz="1200" dirty="0">
                <a:solidFill>
                  <a:srgbClr val="2E2E2E"/>
                </a:solidFill>
                <a:latin typeface="Roboto" panose="02000000000000000000" pitchFamily="2" charset="0"/>
                <a:ea typeface="Roboto" panose="02000000000000000000" pitchFamily="2" charset="0"/>
                <a:cs typeface="Raanana" pitchFamily="2" charset="-79"/>
              </a:rPr>
              <a:t>- positive fetus.</a:t>
            </a:r>
            <a:endParaRPr lang="en-US" sz="1200" dirty="0">
              <a:solidFill>
                <a:srgbClr val="2E2E2E"/>
              </a:solidFill>
              <a:latin typeface="Roboto" panose="02000000000000000000" pitchFamily="2" charset="0"/>
              <a:ea typeface="Roboto" panose="02000000000000000000" pitchFamily="2" charset="0"/>
              <a:cs typeface="Raanana" pitchFamily="2" charset="-79"/>
            </a:endParaRPr>
          </a:p>
        </p:txBody>
      </p:sp>
      <p:sp>
        <p:nvSpPr>
          <p:cNvPr id="13" name="Rounded Rectangle 12"/>
          <p:cNvSpPr/>
          <p:nvPr/>
        </p:nvSpPr>
        <p:spPr>
          <a:xfrm>
            <a:off x="309112" y="3335533"/>
            <a:ext cx="1893947" cy="352637"/>
          </a:xfrm>
          <a:prstGeom prst="roundRect">
            <a:avLst/>
          </a:prstGeom>
          <a:solidFill>
            <a:srgbClr val="B8E7E9">
              <a:alpha val="25000"/>
            </a:srgbClr>
          </a:solid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GB" sz="1050" dirty="0">
                <a:solidFill>
                  <a:srgbClr val="353477"/>
                </a:solidFill>
                <a:latin typeface="Roboto" panose="02000000000000000000" pitchFamily="2" charset="0"/>
                <a:ea typeface="Roboto" panose="02000000000000000000" pitchFamily="2" charset="0"/>
                <a:cs typeface="Raanana" pitchFamily="2" charset="-79"/>
              </a:rPr>
              <a:t>Should be administered</a:t>
            </a:r>
            <a:endParaRPr lang="en-IN" sz="1050" dirty="0">
              <a:solidFill>
                <a:srgbClr val="2E2E2E"/>
              </a:solidFill>
              <a:latin typeface="Roboto Light" panose="02000000000000000000" pitchFamily="2" charset="0"/>
              <a:ea typeface="Roboto Light" panose="02000000000000000000" pitchFamily="2" charset="0"/>
              <a:cs typeface="Raanana" pitchFamily="2" charset="-79"/>
            </a:endParaRPr>
          </a:p>
        </p:txBody>
      </p:sp>
      <p:sp>
        <p:nvSpPr>
          <p:cNvPr id="14" name="Rectangle 13"/>
          <p:cNvSpPr/>
          <p:nvPr/>
        </p:nvSpPr>
        <p:spPr>
          <a:xfrm>
            <a:off x="309112" y="3703402"/>
            <a:ext cx="4990862" cy="1246495"/>
          </a:xfrm>
          <a:prstGeom prst="rect">
            <a:avLst/>
          </a:prstGeom>
        </p:spPr>
        <p:txBody>
          <a:bodyPr wrap="square">
            <a:spAutoFit/>
          </a:bodyPr>
          <a:lstStyle/>
          <a:p>
            <a:pPr marL="214630" indent="-214630">
              <a:spcAft>
                <a:spcPts val="6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As soon as possible after the potentially sensitizing event but always within 72 h. </a:t>
            </a: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spcAft>
                <a:spcPts val="6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Within 10 days may provide some protection. </a:t>
            </a: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spcAft>
                <a:spcPts val="6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Intramuscularly anti-D is best given in deltoid muscle.</a:t>
            </a:r>
            <a:endParaRPr lang="en-US" sz="1200" dirty="0">
              <a:solidFill>
                <a:srgbClr val="2E2E2E"/>
              </a:solidFill>
              <a:latin typeface="Roboto" panose="02000000000000000000" pitchFamily="2" charset="0"/>
              <a:ea typeface="Roboto" panose="02000000000000000000" pitchFamily="2" charset="0"/>
              <a:cs typeface="Raanana" pitchFamily="2" charset="-79"/>
            </a:endParaRPr>
          </a:p>
          <a:p>
            <a:pPr marL="214630" indent="-214630">
              <a:spcAft>
                <a:spcPts val="600"/>
              </a:spcAft>
              <a:buFont typeface="Wingdings" panose="05000000000000000000" pitchFamily="2" charset="2"/>
              <a:buChar char="Ø"/>
            </a:pPr>
            <a:r>
              <a:rPr lang="en-US" sz="1200" dirty="0">
                <a:solidFill>
                  <a:srgbClr val="2E2E2E"/>
                </a:solidFill>
                <a:latin typeface="Roboto" panose="02000000000000000000" pitchFamily="2" charset="0"/>
                <a:ea typeface="Roboto" panose="02000000000000000000" pitchFamily="2" charset="0"/>
                <a:cs typeface="Raanana" pitchFamily="2" charset="-79"/>
              </a:rPr>
              <a:t>Women already sensitized should not be given anti-D Ig.</a:t>
            </a:r>
            <a:endParaRPr lang="en-US" sz="1200" dirty="0">
              <a:solidFill>
                <a:srgbClr val="2E2E2E"/>
              </a:solidFill>
              <a:latin typeface="Roboto" panose="02000000000000000000" pitchFamily="2" charset="0"/>
              <a:ea typeface="Roboto" panose="02000000000000000000" pitchFamily="2" charset="0"/>
              <a:cs typeface="Raanana" pitchFamily="2" charset="-79"/>
            </a:endParaRPr>
          </a:p>
        </p:txBody>
      </p:sp>
      <p:sp>
        <p:nvSpPr>
          <p:cNvPr id="12" name="Rectangle 11"/>
          <p:cNvSpPr/>
          <p:nvPr/>
        </p:nvSpPr>
        <p:spPr>
          <a:xfrm>
            <a:off x="5288256" y="4131194"/>
            <a:ext cx="2922595" cy="253916"/>
          </a:xfrm>
          <a:prstGeom prst="rect">
            <a:avLst/>
          </a:prstGeom>
        </p:spPr>
        <p:txBody>
          <a:bodyPr wrap="none">
            <a:spAutoFit/>
          </a:bodyPr>
          <a:lstStyle/>
          <a:p>
            <a:r>
              <a:rPr lang="en-US" sz="1050" dirty="0" err="1">
                <a:solidFill>
                  <a:srgbClr val="353477"/>
                </a:solidFill>
                <a:latin typeface="Roboto" panose="02000000000000000000" pitchFamily="2" charset="0"/>
                <a:ea typeface="Roboto" panose="02000000000000000000" pitchFamily="2" charset="0"/>
              </a:rPr>
              <a:t>Haemolytic</a:t>
            </a:r>
            <a:r>
              <a:rPr lang="en-US" sz="1050" dirty="0">
                <a:solidFill>
                  <a:srgbClr val="353477"/>
                </a:solidFill>
                <a:latin typeface="Roboto" panose="02000000000000000000" pitchFamily="2" charset="0"/>
                <a:ea typeface="Roboto" panose="02000000000000000000" pitchFamily="2" charset="0"/>
              </a:rPr>
              <a:t> disease of the fetus and newborn</a:t>
            </a:r>
            <a:endParaRPr lang="en-IN" sz="1050" dirty="0">
              <a:solidFill>
                <a:srgbClr val="353477"/>
              </a:solidFill>
              <a:latin typeface="Roboto" panose="02000000000000000000" pitchFamily="2" charset="0"/>
              <a:ea typeface="Roboto" panose="020000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302"/>
            <a:ext cx="7941733" cy="571500"/>
          </a:xfrm>
        </p:spPr>
        <p:txBody>
          <a:bodyPr>
            <a:normAutofit fontScale="90000"/>
          </a:bodyPr>
          <a:lstStyle/>
          <a:p>
            <a:pPr>
              <a:defRPr/>
            </a:pPr>
            <a:r>
              <a:rPr lang="en-IN" dirty="0">
                <a:effectLst/>
              </a:rPr>
              <a:t>Monoclonal Anti – D immunoglobulin - Rhoclone</a:t>
            </a:r>
            <a:endParaRPr lang="en-IN" dirty="0">
              <a:effectLst/>
            </a:endParaRPr>
          </a:p>
        </p:txBody>
      </p:sp>
      <p:sp>
        <p:nvSpPr>
          <p:cNvPr id="3" name="Content Placeholder 2"/>
          <p:cNvSpPr>
            <a:spLocks noGrp="1"/>
          </p:cNvSpPr>
          <p:nvPr>
            <p:ph idx="1"/>
          </p:nvPr>
        </p:nvSpPr>
        <p:spPr>
          <a:xfrm>
            <a:off x="457200" y="1286540"/>
            <a:ext cx="4731488" cy="3431908"/>
          </a:xfrm>
        </p:spPr>
        <p:txBody>
          <a:bodyPr/>
          <a:lstStyle/>
          <a:p>
            <a:pPr>
              <a:defRPr/>
            </a:pPr>
            <a:r>
              <a:rPr lang="en-US" sz="1800" dirty="0"/>
              <a:t>Highly specific antibodies against single antigenic epitope produced by the clone of a single hybrid cell formed in the laboratory by the fusion </a:t>
            </a:r>
            <a:endParaRPr lang="en-US" sz="1800" dirty="0"/>
          </a:p>
          <a:p>
            <a:pPr>
              <a:defRPr/>
            </a:pPr>
            <a:r>
              <a:rPr lang="en-US" sz="1800" dirty="0"/>
              <a:t>Advantages</a:t>
            </a:r>
            <a:endParaRPr lang="en-US" sz="1800" dirty="0"/>
          </a:p>
          <a:p>
            <a:pPr lvl="1">
              <a:defRPr/>
            </a:pPr>
            <a:r>
              <a:rPr lang="en-US" sz="1575" dirty="0"/>
              <a:t>Specific</a:t>
            </a:r>
            <a:endParaRPr lang="en-US" sz="1575" dirty="0"/>
          </a:p>
          <a:p>
            <a:pPr lvl="1">
              <a:defRPr/>
            </a:pPr>
            <a:r>
              <a:rPr lang="en-US" sz="1575" dirty="0"/>
              <a:t>Consistent</a:t>
            </a:r>
            <a:endParaRPr lang="en-US" sz="1575" dirty="0"/>
          </a:p>
          <a:p>
            <a:pPr lvl="1">
              <a:defRPr/>
            </a:pPr>
            <a:r>
              <a:rPr lang="en-US" sz="1575" dirty="0"/>
              <a:t>Uniform</a:t>
            </a:r>
            <a:endParaRPr lang="en-US" sz="1575" dirty="0"/>
          </a:p>
          <a:p>
            <a:pPr lvl="1">
              <a:defRPr/>
            </a:pPr>
            <a:r>
              <a:rPr lang="en-US" sz="1575" dirty="0"/>
              <a:t>Safe from transmission of viruses and harmful proteins</a:t>
            </a:r>
            <a:endParaRPr lang="en-US" sz="1575" dirty="0"/>
          </a:p>
          <a:p>
            <a:pPr>
              <a:defRPr/>
            </a:pPr>
            <a:endParaRPr lang="en-US" sz="1800" dirty="0"/>
          </a:p>
          <a:p>
            <a:pPr>
              <a:defRPr/>
            </a:pPr>
            <a:endParaRPr lang="en-IN" sz="1800" dirty="0"/>
          </a:p>
        </p:txBody>
      </p:sp>
      <p:pic>
        <p:nvPicPr>
          <p:cNvPr id="7885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88688" y="2199361"/>
            <a:ext cx="3783181" cy="2255679"/>
          </a:xfrm>
          <a:prstGeom prst="rect">
            <a:avLst/>
          </a:prstGeom>
          <a:noFill/>
          <a:ln>
            <a:noFill/>
          </a:ln>
          <a:effectLst>
            <a:outerShdw dist="107933" dir="13500000" algn="ctr" rotWithShape="0">
              <a:srgbClr val="B2B2B2">
                <a:alpha val="50026"/>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1193"/>
            <a:ext cx="5915025" cy="469106"/>
          </a:xfrm>
        </p:spPr>
        <p:txBody>
          <a:bodyPr>
            <a:noAutofit/>
          </a:bodyPr>
          <a:lstStyle/>
          <a:p>
            <a:pPr algn="ctr"/>
            <a:r>
              <a:rPr lang="en-US" sz="2850" dirty="0">
                <a:effectLst>
                  <a:outerShdw blurRad="38100" dist="38100" dir="2700000" algn="tl">
                    <a:srgbClr val="000000">
                      <a:alpha val="43137"/>
                    </a:srgbClr>
                  </a:outerShdw>
                </a:effectLst>
                <a:latin typeface="Cambria" panose="02040503050406030204" pitchFamily="18" charset="0"/>
              </a:rPr>
              <a:t>Comparison</a:t>
            </a:r>
            <a:endParaRPr lang="en-US" sz="2850" dirty="0">
              <a:effectLst>
                <a:outerShdw blurRad="38100" dist="38100" dir="2700000" algn="tl">
                  <a:srgbClr val="000000">
                    <a:alpha val="43137"/>
                  </a:srgbClr>
                </a:outerShdw>
              </a:effectLst>
              <a:latin typeface="Cambria" panose="02040503050406030204" pitchFamily="18" charset="0"/>
            </a:endParaRPr>
          </a:p>
        </p:txBody>
      </p:sp>
      <p:graphicFrame>
        <p:nvGraphicFramePr>
          <p:cNvPr id="4" name="Content Placeholder 3"/>
          <p:cNvGraphicFramePr>
            <a:graphicFrameLocks noGrp="1"/>
          </p:cNvGraphicFramePr>
          <p:nvPr>
            <p:ph idx="1"/>
          </p:nvPr>
        </p:nvGraphicFramePr>
        <p:xfrm>
          <a:off x="669850" y="1169581"/>
          <a:ext cx="7804299" cy="3642726"/>
        </p:xfrm>
        <a:graphic>
          <a:graphicData uri="http://schemas.openxmlformats.org/drawingml/2006/table">
            <a:tbl>
              <a:tblPr firstRow="1" bandRow="1">
                <a:tableStyleId>{5940675A-B579-460E-94D1-54222C63F5DA}</a:tableStyleId>
              </a:tblPr>
              <a:tblGrid>
                <a:gridCol w="2583713"/>
                <a:gridCol w="2619153"/>
                <a:gridCol w="2601433"/>
              </a:tblGrid>
              <a:tr h="460535">
                <a:tc>
                  <a:txBody>
                    <a:bodyPr/>
                    <a:lstStyle/>
                    <a:p>
                      <a:pPr algn="l"/>
                      <a:r>
                        <a:rPr lang="en-US" sz="1400" b="1" dirty="0">
                          <a:solidFill>
                            <a:schemeClr val="tx1"/>
                          </a:solidFill>
                        </a:rPr>
                        <a:t>Features</a:t>
                      </a:r>
                      <a:endParaRPr lang="en-US" sz="1400" b="1" dirty="0">
                        <a:solidFill>
                          <a:schemeClr val="tx1"/>
                        </a:solidFill>
                        <a:latin typeface="Cambria" panose="02040503050406030204" pitchFamily="18" charset="0"/>
                      </a:endParaRPr>
                    </a:p>
                  </a:txBody>
                  <a:tcPr marL="68580" marR="68580" marT="34290" marB="34290"/>
                </a:tc>
                <a:tc>
                  <a:txBody>
                    <a:bodyPr/>
                    <a:lstStyle/>
                    <a:p>
                      <a:pPr algn="l"/>
                      <a:r>
                        <a:rPr lang="en-US" sz="1400" b="1" dirty="0">
                          <a:solidFill>
                            <a:schemeClr val="tx1"/>
                          </a:solidFill>
                        </a:rPr>
                        <a:t>Polyclonal</a:t>
                      </a:r>
                      <a:endParaRPr lang="en-US" sz="1400" b="1" dirty="0">
                        <a:solidFill>
                          <a:schemeClr val="tx1"/>
                        </a:solidFill>
                        <a:latin typeface="Cambria" panose="02040503050406030204" pitchFamily="18" charset="0"/>
                      </a:endParaRPr>
                    </a:p>
                  </a:txBody>
                  <a:tcPr marL="68580" marR="68580" marT="34290" marB="34290"/>
                </a:tc>
                <a:tc>
                  <a:txBody>
                    <a:bodyPr/>
                    <a:lstStyle/>
                    <a:p>
                      <a:pPr algn="l"/>
                      <a:r>
                        <a:rPr lang="en-US" sz="1400" b="1" dirty="0">
                          <a:solidFill>
                            <a:schemeClr val="tx1"/>
                          </a:solidFill>
                        </a:rPr>
                        <a:t>Monoclonal</a:t>
                      </a:r>
                      <a:endParaRPr lang="en-US" sz="1400" b="1" dirty="0">
                        <a:solidFill>
                          <a:schemeClr val="tx1"/>
                        </a:solidFill>
                        <a:latin typeface="Cambria" panose="02040503050406030204" pitchFamily="18" charset="0"/>
                      </a:endParaRPr>
                    </a:p>
                  </a:txBody>
                  <a:tcPr marL="68580" marR="68580" marT="34290" marB="34290"/>
                </a:tc>
              </a:tr>
              <a:tr h="460535">
                <a:tc>
                  <a:txBody>
                    <a:bodyPr/>
                    <a:lstStyle/>
                    <a:p>
                      <a:pPr algn="l"/>
                      <a:r>
                        <a:rPr lang="en-US" sz="1400" dirty="0">
                          <a:solidFill>
                            <a:schemeClr val="tx1"/>
                          </a:solidFill>
                        </a:rPr>
                        <a:t>Efficacy</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Lower &amp; inconsistent</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Greater &amp; Consistent</a:t>
                      </a:r>
                      <a:endParaRPr lang="en-US" sz="1400" dirty="0">
                        <a:solidFill>
                          <a:schemeClr val="tx1"/>
                        </a:solidFill>
                        <a:latin typeface="Cambria" panose="02040503050406030204" pitchFamily="18" charset="0"/>
                      </a:endParaRPr>
                    </a:p>
                  </a:txBody>
                  <a:tcPr marL="68580" marR="68580" marT="34290" marB="34290"/>
                </a:tc>
              </a:tr>
              <a:tr h="460535">
                <a:tc>
                  <a:txBody>
                    <a:bodyPr/>
                    <a:lstStyle/>
                    <a:p>
                      <a:pPr algn="l"/>
                      <a:r>
                        <a:rPr lang="en-US" sz="1400" dirty="0">
                          <a:solidFill>
                            <a:schemeClr val="tx1"/>
                          </a:solidFill>
                        </a:rPr>
                        <a:t>Specificity</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Mixed</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High</a:t>
                      </a:r>
                      <a:endParaRPr lang="en-US" sz="1400" dirty="0">
                        <a:solidFill>
                          <a:schemeClr val="tx1"/>
                        </a:solidFill>
                        <a:latin typeface="Cambria" panose="02040503050406030204" pitchFamily="18" charset="0"/>
                      </a:endParaRPr>
                    </a:p>
                  </a:txBody>
                  <a:tcPr marL="68580" marR="68580" marT="34290" marB="34290"/>
                </a:tc>
              </a:tr>
              <a:tr h="652643">
                <a:tc>
                  <a:txBody>
                    <a:bodyPr/>
                    <a:lstStyle/>
                    <a:p>
                      <a:pPr algn="l"/>
                      <a:r>
                        <a:rPr lang="en-US" sz="1400" dirty="0">
                          <a:solidFill>
                            <a:schemeClr val="tx1"/>
                          </a:solidFill>
                        </a:rPr>
                        <a:t>Purity</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Contains other antibodies</a:t>
                      </a:r>
                      <a:r>
                        <a:rPr lang="en-US" sz="1400" baseline="0" dirty="0">
                          <a:solidFill>
                            <a:schemeClr val="tx1"/>
                          </a:solidFill>
                        </a:rPr>
                        <a:t> and plasma proteins</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Highly purified</a:t>
                      </a:r>
                      <a:endParaRPr lang="en-US" sz="1400" dirty="0">
                        <a:solidFill>
                          <a:schemeClr val="tx1"/>
                        </a:solidFill>
                        <a:latin typeface="Cambria" panose="02040503050406030204" pitchFamily="18" charset="0"/>
                      </a:endParaRPr>
                    </a:p>
                  </a:txBody>
                  <a:tcPr marL="68580" marR="68580" marT="34290" marB="34290"/>
                </a:tc>
              </a:tr>
              <a:tr h="460535">
                <a:tc>
                  <a:txBody>
                    <a:bodyPr/>
                    <a:lstStyle/>
                    <a:p>
                      <a:pPr algn="l"/>
                      <a:r>
                        <a:rPr lang="en-US" sz="1400" dirty="0">
                          <a:solidFill>
                            <a:schemeClr val="tx1"/>
                          </a:solidFill>
                        </a:rPr>
                        <a:t>Lot to Lot variation</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Present</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Nil</a:t>
                      </a:r>
                      <a:endParaRPr lang="en-US" sz="1400" dirty="0">
                        <a:solidFill>
                          <a:schemeClr val="tx1"/>
                        </a:solidFill>
                        <a:latin typeface="Cambria" panose="02040503050406030204" pitchFamily="18" charset="0"/>
                      </a:endParaRPr>
                    </a:p>
                  </a:txBody>
                  <a:tcPr marL="68580" marR="68580" marT="34290" marB="34290"/>
                </a:tc>
              </a:tr>
              <a:tr h="460535">
                <a:tc>
                  <a:txBody>
                    <a:bodyPr/>
                    <a:lstStyle/>
                    <a:p>
                      <a:pPr algn="l"/>
                      <a:r>
                        <a:rPr lang="en-US" sz="1400" dirty="0">
                          <a:solidFill>
                            <a:schemeClr val="tx1"/>
                          </a:solidFill>
                        </a:rPr>
                        <a:t>Risk of transmission of viral diseases</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some</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No</a:t>
                      </a:r>
                      <a:endParaRPr lang="en-US" sz="1400" dirty="0">
                        <a:solidFill>
                          <a:schemeClr val="tx1"/>
                        </a:solidFill>
                        <a:latin typeface="Cambria" panose="02040503050406030204" pitchFamily="18" charset="0"/>
                      </a:endParaRPr>
                    </a:p>
                  </a:txBody>
                  <a:tcPr marL="68580" marR="68580" marT="34290" marB="34290"/>
                </a:tc>
              </a:tr>
              <a:tr h="652643">
                <a:tc>
                  <a:txBody>
                    <a:bodyPr/>
                    <a:lstStyle/>
                    <a:p>
                      <a:pPr algn="l"/>
                      <a:r>
                        <a:rPr lang="en-US" sz="1400" dirty="0">
                          <a:solidFill>
                            <a:schemeClr val="tx1"/>
                          </a:solidFill>
                        </a:rPr>
                        <a:t>Supply</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Possibility of shortages due to unavailability of healthy donors</a:t>
                      </a:r>
                      <a:endParaRPr lang="en-US" sz="1400" dirty="0">
                        <a:solidFill>
                          <a:schemeClr val="tx1"/>
                        </a:solidFill>
                        <a:latin typeface="Cambria" panose="02040503050406030204" pitchFamily="18" charset="0"/>
                      </a:endParaRPr>
                    </a:p>
                  </a:txBody>
                  <a:tcPr marL="68580" marR="68580" marT="34290" marB="34290"/>
                </a:tc>
                <a:tc>
                  <a:txBody>
                    <a:bodyPr/>
                    <a:lstStyle/>
                    <a:p>
                      <a:pPr algn="l"/>
                      <a:r>
                        <a:rPr lang="en-US" sz="1400" dirty="0">
                          <a:solidFill>
                            <a:schemeClr val="tx1"/>
                          </a:solidFill>
                        </a:rPr>
                        <a:t>Unlimited supply</a:t>
                      </a:r>
                      <a:endParaRPr lang="en-US" sz="1400" dirty="0">
                        <a:solidFill>
                          <a:schemeClr val="tx1"/>
                        </a:solidFill>
                        <a:latin typeface="Cambria" panose="02040503050406030204" pitchFamily="18" charset="0"/>
                      </a:endParaRPr>
                    </a:p>
                  </a:txBody>
                  <a:tcPr marL="68580" marR="68580" marT="34290" marB="34290"/>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15" y="139302"/>
            <a:ext cx="6013847" cy="571500"/>
          </a:xfrm>
        </p:spPr>
        <p:txBody>
          <a:bodyPr/>
          <a:lstStyle/>
          <a:p>
            <a:pPr>
              <a:defRPr/>
            </a:pPr>
            <a:r>
              <a:rPr lang="en-IN" dirty="0">
                <a:effectLst/>
              </a:rPr>
              <a:t>Indication and dosage</a:t>
            </a:r>
            <a:endParaRPr lang="en-IN" dirty="0">
              <a:effectLst/>
            </a:endParaRPr>
          </a:p>
        </p:txBody>
      </p:sp>
      <p:sp>
        <p:nvSpPr>
          <p:cNvPr id="3" name="Content Placeholder 2"/>
          <p:cNvSpPr>
            <a:spLocks noGrp="1"/>
          </p:cNvSpPr>
          <p:nvPr>
            <p:ph idx="1"/>
          </p:nvPr>
        </p:nvSpPr>
        <p:spPr>
          <a:xfrm>
            <a:off x="457199" y="1286540"/>
            <a:ext cx="8102009" cy="3431908"/>
          </a:xfrm>
        </p:spPr>
        <p:txBody>
          <a:bodyPr>
            <a:normAutofit/>
          </a:bodyPr>
          <a:lstStyle/>
          <a:p>
            <a:pPr>
              <a:defRPr/>
            </a:pPr>
            <a:r>
              <a:rPr lang="en-US" sz="1800" dirty="0"/>
              <a:t>Anti Rho-D immunoglobulin is indicated to prevent Rho-D negative women from forming antibodies to </a:t>
            </a:r>
            <a:r>
              <a:rPr lang="en-US" sz="1800" dirty="0" err="1"/>
              <a:t>foetal</a:t>
            </a:r>
            <a:r>
              <a:rPr lang="en-US" sz="1800" dirty="0"/>
              <a:t> rhesus - positive red blood cells, that may pass into the maternal blood during child birth, abortion or certain other </a:t>
            </a:r>
            <a:r>
              <a:rPr lang="en-US" sz="1800" dirty="0" err="1"/>
              <a:t>sensitising</a:t>
            </a:r>
            <a:r>
              <a:rPr lang="en-US" sz="1800" dirty="0"/>
              <a:t> events.</a:t>
            </a:r>
            <a:endParaRPr lang="en-US" sz="1800" dirty="0"/>
          </a:p>
          <a:p>
            <a:pPr marL="0" indent="0">
              <a:buNone/>
              <a:defRPr/>
            </a:pPr>
            <a:r>
              <a:rPr lang="en-US" sz="1800" b="1" dirty="0"/>
              <a:t>Dosage:</a:t>
            </a:r>
            <a:r>
              <a:rPr lang="en-US" sz="1800" dirty="0"/>
              <a:t> </a:t>
            </a:r>
            <a:endParaRPr lang="en-US" sz="1800" dirty="0"/>
          </a:p>
          <a:p>
            <a:pPr>
              <a:defRPr/>
            </a:pPr>
            <a:r>
              <a:rPr lang="en-US" sz="1800" dirty="0"/>
              <a:t>A dose of 300 mcg should be given intramuscularly as soon as possible during first 3 days after delivery. </a:t>
            </a:r>
            <a:endParaRPr lang="en-US" sz="1800" dirty="0"/>
          </a:p>
          <a:p>
            <a:pPr>
              <a:defRPr/>
            </a:pPr>
            <a:r>
              <a:rPr lang="en-US" sz="1800" dirty="0"/>
              <a:t>In cases of abortion or termination of pregnancy, the Rh negative women should be given 150 mcg of Rhoclone within 72 hours, if the pregnancy is of 12 weeks duration or less. </a:t>
            </a:r>
            <a:endParaRPr lang="en-US" sz="1800" dirty="0"/>
          </a:p>
          <a:p>
            <a:pPr>
              <a:defRPr/>
            </a:pPr>
            <a:r>
              <a:rPr lang="en-US" sz="1800" dirty="0"/>
              <a:t>In cases of miscarriage in an advanced stage of pregnancy, 300 mcg should be administered.</a:t>
            </a:r>
            <a:endParaRPr lang="en-US" sz="1800" dirty="0"/>
          </a:p>
          <a:p>
            <a:pPr>
              <a:defRPr/>
            </a:pPr>
            <a:endParaRPr lang="en-IN"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7B7097-1791-5F4A-AF46-CC4520706DB5}" type="slidenum">
              <a:rPr lang="en-US" smtClean="0"/>
            </a:fld>
            <a:endParaRPr lang="en-US"/>
          </a:p>
        </p:txBody>
      </p:sp>
      <p:pic>
        <p:nvPicPr>
          <p:cNvPr id="3" name="Picture 2"/>
          <p:cNvPicPr>
            <a:picLocks noChangeAspect="1"/>
          </p:cNvPicPr>
          <p:nvPr/>
        </p:nvPicPr>
        <p:blipFill>
          <a:blip r:embed="rId1"/>
          <a:stretch>
            <a:fillRect/>
          </a:stretch>
        </p:blipFill>
        <p:spPr>
          <a:xfrm>
            <a:off x="0" y="0"/>
            <a:ext cx="9144000" cy="45968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7B7097-1791-5F4A-AF46-CC4520706DB5}" type="slidenum">
              <a:rPr lang="en-US" smtClean="0"/>
            </a:fld>
            <a:endParaRPr lang="en-US"/>
          </a:p>
        </p:txBody>
      </p:sp>
      <p:pic>
        <p:nvPicPr>
          <p:cNvPr id="3" name="Picture 2"/>
          <p:cNvPicPr>
            <a:picLocks noChangeAspect="1"/>
          </p:cNvPicPr>
          <p:nvPr/>
        </p:nvPicPr>
        <p:blipFill>
          <a:blip r:embed="rId1"/>
          <a:stretch>
            <a:fillRect/>
          </a:stretch>
        </p:blipFill>
        <p:spPr>
          <a:xfrm>
            <a:off x="0" y="0"/>
            <a:ext cx="9144000" cy="4596867"/>
          </a:xfrm>
          <a:prstGeom prst="rect">
            <a:avLst/>
          </a:prstGeom>
        </p:spPr>
      </p:pic>
      <p:pic>
        <p:nvPicPr>
          <p:cNvPr id="5" name="Picture 4"/>
          <p:cNvPicPr>
            <a:picLocks noChangeAspect="1"/>
          </p:cNvPicPr>
          <p:nvPr/>
        </p:nvPicPr>
        <p:blipFill>
          <a:blip r:embed="rId2"/>
          <a:stretch>
            <a:fillRect/>
          </a:stretch>
        </p:blipFill>
        <p:spPr>
          <a:xfrm>
            <a:off x="1423548" y="4533815"/>
            <a:ext cx="6296904" cy="6096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ake hands illustration, Partnership Business partner Computer Icons Joint  venture, DAILY MEDITATION, blue, company png | PNGEg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3505" y="3119145"/>
            <a:ext cx="2932043" cy="1795754"/>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Grp="1" noChangeArrowheads="1"/>
          </p:cNvSpPr>
          <p:nvPr>
            <p:ph type="title"/>
          </p:nvPr>
        </p:nvSpPr>
        <p:spPr>
          <a:xfrm>
            <a:off x="1028700" y="57150"/>
            <a:ext cx="6515100" cy="571500"/>
          </a:xfrm>
        </p:spPr>
        <p:txBody>
          <a:bodyPr/>
          <a:lstStyle/>
          <a:p>
            <a:pPr eaLnBrk="1" hangingPunct="1">
              <a:defRPr/>
            </a:pPr>
            <a:r>
              <a:rPr lang="en-US" sz="2100" b="1" dirty="0">
                <a:solidFill>
                  <a:srgbClr val="161183"/>
                </a:solidFill>
                <a:effectLst>
                  <a:outerShdw blurRad="38100" dist="38100" dir="2700000" algn="tl">
                    <a:srgbClr val="000000">
                      <a:alpha val="43137"/>
                    </a:srgbClr>
                  </a:outerShdw>
                </a:effectLst>
              </a:rPr>
              <a:t>Values We Stand By</a:t>
            </a:r>
            <a:endParaRPr lang="en-US" sz="2100" b="1" dirty="0">
              <a:solidFill>
                <a:srgbClr val="161183"/>
              </a:solidFill>
              <a:effectLst>
                <a:outerShdw blurRad="38100" dist="38100" dir="2700000" algn="tl">
                  <a:srgbClr val="000000">
                    <a:alpha val="43137"/>
                  </a:srgbClr>
                </a:outerShdw>
              </a:effectLst>
            </a:endParaRPr>
          </a:p>
        </p:txBody>
      </p:sp>
      <p:sp>
        <p:nvSpPr>
          <p:cNvPr id="62467" name="Rectangle 3"/>
          <p:cNvSpPr>
            <a:spLocks noGrp="1" noChangeArrowheads="1"/>
          </p:cNvSpPr>
          <p:nvPr>
            <p:ph type="body" idx="1"/>
          </p:nvPr>
        </p:nvSpPr>
        <p:spPr>
          <a:xfrm>
            <a:off x="1042988" y="1257300"/>
            <a:ext cx="6996113" cy="3657600"/>
          </a:xfrm>
        </p:spPr>
        <p:txBody>
          <a:bodyPr/>
          <a:lstStyle/>
          <a:p>
            <a:pPr>
              <a:spcBef>
                <a:spcPct val="60000"/>
              </a:spcBef>
              <a:buNone/>
              <a:defRPr/>
            </a:pPr>
            <a:r>
              <a:rPr lang="en-US" sz="2100" b="1" dirty="0"/>
              <a:t>To be an </a:t>
            </a:r>
            <a:r>
              <a:rPr lang="en-US" sz="2100" b="1" dirty="0">
                <a:solidFill>
                  <a:schemeClr val="accent1"/>
                </a:solidFill>
              </a:rPr>
              <a:t>innovative</a:t>
            </a:r>
            <a:r>
              <a:rPr lang="en-US" sz="2100" b="1" dirty="0"/>
              <a:t>, </a:t>
            </a:r>
            <a:r>
              <a:rPr lang="en-US" sz="2100" b="1" dirty="0">
                <a:solidFill>
                  <a:schemeClr val="accent1"/>
                </a:solidFill>
              </a:rPr>
              <a:t>caring</a:t>
            </a:r>
            <a:r>
              <a:rPr lang="en-US" sz="2100" b="1" dirty="0"/>
              <a:t> and </a:t>
            </a:r>
            <a:r>
              <a:rPr lang="en-US" sz="2700" b="1" dirty="0">
                <a:solidFill>
                  <a:schemeClr val="accent1"/>
                </a:solidFill>
              </a:rPr>
              <a:t>trustworthy partner </a:t>
            </a:r>
            <a:r>
              <a:rPr lang="en-US" sz="2100" b="1" dirty="0"/>
              <a:t>in bringing life to life</a:t>
            </a:r>
            <a:endParaRPr lang="en-US" sz="2100" b="1" dirty="0"/>
          </a:p>
          <a:p>
            <a:pPr lvl="1">
              <a:spcBef>
                <a:spcPct val="60000"/>
              </a:spcBef>
              <a:buFont typeface="Wingdings 3" panose="05040102010807070707" pitchFamily="18" charset="2"/>
              <a:buChar char="u"/>
              <a:defRPr/>
            </a:pPr>
            <a:r>
              <a:rPr lang="en-US" sz="1500" dirty="0"/>
              <a:t>Mitigating the anguish and suffering of millions.</a:t>
            </a:r>
            <a:endParaRPr lang="en-US" sz="1500" dirty="0"/>
          </a:p>
          <a:p>
            <a:pPr lvl="1">
              <a:spcBef>
                <a:spcPct val="60000"/>
              </a:spcBef>
              <a:buFont typeface="Wingdings 3" panose="05040102010807070707" pitchFamily="18" charset="2"/>
              <a:buChar char="u"/>
              <a:defRPr/>
            </a:pPr>
            <a:r>
              <a:rPr lang="en-US" sz="1500" dirty="0"/>
              <a:t>Underlying fairness and transparency in dealings with all stakeholders including employees and business partners.</a:t>
            </a:r>
            <a:endParaRPr lang="en-US" sz="1500" dirty="0"/>
          </a:p>
          <a:p>
            <a:pPr lvl="1">
              <a:spcBef>
                <a:spcPct val="60000"/>
              </a:spcBef>
              <a:buFont typeface="Wingdings 3" panose="05040102010807070707" pitchFamily="18" charset="2"/>
              <a:buChar char="u"/>
              <a:defRPr/>
            </a:pPr>
            <a:r>
              <a:rPr lang="en-US" sz="1500" dirty="0"/>
              <a:t>The Group is driven by an informal culture fostering cohesion and innovation.</a:t>
            </a:r>
            <a:endParaRPr lang="en-US" sz="1500" dirty="0"/>
          </a:p>
          <a:p>
            <a:pPr>
              <a:spcBef>
                <a:spcPct val="60000"/>
              </a:spcBef>
              <a:buFont typeface="Wingdings" panose="05000000000000000000" pitchFamily="2" charset="2"/>
              <a:buNone/>
              <a:defRPr/>
            </a:pPr>
            <a:endParaRPr lang="en-US" dirty="0">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 To Transparent Gradient Png ,HD PNG . (+) Pictures - vhv.rs"/>
          <p:cNvPicPr>
            <a:picLocks noChangeAspect="1" noChangeArrowheads="1"/>
          </p:cNvPicPr>
          <p:nvPr/>
        </p:nvPicPr>
        <p:blipFill>
          <a:blip r:embed="rId1" cstate="print">
            <a:alphaModFix amt="32000"/>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3844"/>
            <a:ext cx="8515350" cy="588623"/>
          </a:xfrm>
          <a:solidFill>
            <a:srgbClr val="F7E119"/>
          </a:solidFill>
        </p:spPr>
        <p:txBody>
          <a:bodyPr>
            <a:noAutofit/>
          </a:bodyPr>
          <a:lstStyle/>
          <a:p>
            <a:r>
              <a:rPr lang="en-US" sz="2100" dirty="0"/>
              <a:t>Need for guidelines on Rh disease prevention in Nigeria</a:t>
            </a:r>
            <a:endParaRPr lang="en-IN" sz="2100" dirty="0"/>
          </a:p>
        </p:txBody>
      </p:sp>
      <p:sp>
        <p:nvSpPr>
          <p:cNvPr id="3" name="Content Placeholder 2"/>
          <p:cNvSpPr>
            <a:spLocks noGrp="1"/>
          </p:cNvSpPr>
          <p:nvPr>
            <p:ph idx="1"/>
          </p:nvPr>
        </p:nvSpPr>
        <p:spPr>
          <a:xfrm>
            <a:off x="628649" y="1136310"/>
            <a:ext cx="7886700" cy="3310329"/>
          </a:xfrm>
        </p:spPr>
        <p:txBody>
          <a:bodyPr>
            <a:normAutofit/>
          </a:bodyPr>
          <a:lstStyle/>
          <a:p>
            <a:r>
              <a:rPr lang="en-IN" sz="1800" b="1" dirty="0">
                <a:effectLst/>
                <a:latin typeface="Calibri" panose="020F0502020204030204" pitchFamily="34" charset="0"/>
                <a:ea typeface="Calibri" panose="020F0502020204030204" pitchFamily="34" charset="0"/>
              </a:rPr>
              <a:t>Best practices</a:t>
            </a:r>
            <a:r>
              <a:rPr lang="en-IN" sz="1800" dirty="0">
                <a:effectLst/>
                <a:latin typeface="Calibri" panose="020F0502020204030204" pitchFamily="34" charset="0"/>
                <a:ea typeface="Calibri" panose="020F0502020204030204" pitchFamily="34" charset="0"/>
              </a:rPr>
              <a:t>: Nigeria and other African countries need to implement best practices to optimize the care offered to Rh negative pregnant women.</a:t>
            </a:r>
            <a:endParaRPr lang="en-IN" sz="1800" dirty="0">
              <a:effectLst/>
              <a:latin typeface="Calibri" panose="020F0502020204030204" pitchFamily="34" charset="0"/>
              <a:ea typeface="Calibri" panose="020F0502020204030204" pitchFamily="34" charset="0"/>
            </a:endParaRPr>
          </a:p>
          <a:p>
            <a:r>
              <a:rPr lang="en-IN" sz="1800" b="1" dirty="0">
                <a:effectLst/>
                <a:latin typeface="Calibri" panose="020F0502020204030204" pitchFamily="34" charset="0"/>
                <a:ea typeface="Calibri" panose="020F0502020204030204" pitchFamily="34" charset="0"/>
              </a:rPr>
              <a:t>Immunization coverage</a:t>
            </a:r>
            <a:r>
              <a:rPr lang="en-IN" sz="1800" dirty="0">
                <a:effectLst/>
                <a:latin typeface="Calibri" panose="020F0502020204030204" pitchFamily="34" charset="0"/>
                <a:ea typeface="Calibri" panose="020F0502020204030204" pitchFamily="34" charset="0"/>
              </a:rPr>
              <a:t>: Despite improving healthcare, Nigeria has witnessed gradual but consistent reduction in immunization coverage, which is among the lowest in the world.</a:t>
            </a:r>
            <a:endParaRPr lang="en-IN" sz="1800" dirty="0">
              <a:effectLst/>
              <a:latin typeface="Calibri" panose="020F0502020204030204" pitchFamily="34" charset="0"/>
              <a:ea typeface="Calibri" panose="020F0502020204030204" pitchFamily="34" charset="0"/>
            </a:endParaRPr>
          </a:p>
          <a:p>
            <a:r>
              <a:rPr lang="en-IN" sz="1800" b="1" dirty="0">
                <a:effectLst/>
                <a:latin typeface="Calibri" panose="020F0502020204030204" pitchFamily="34" charset="0"/>
                <a:ea typeface="Calibri" panose="020F0502020204030204" pitchFamily="34" charset="0"/>
              </a:rPr>
              <a:t>Rejection of vaccines</a:t>
            </a:r>
            <a:r>
              <a:rPr lang="en-IN" sz="1800" dirty="0">
                <a:effectLst/>
                <a:latin typeface="Calibri" panose="020F0502020204030204" pitchFamily="34" charset="0"/>
                <a:ea typeface="Calibri" panose="020F0502020204030204" pitchFamily="34" charset="0"/>
              </a:rPr>
              <a:t>: Many decision-makers and caregivers reject routine immunization due to </a:t>
            </a:r>
            <a:r>
              <a:rPr lang="en-IN" sz="1800" dirty="0" err="1">
                <a:effectLst/>
                <a:latin typeface="Calibri" panose="020F0502020204030204" pitchFamily="34" charset="0"/>
                <a:ea typeface="Calibri" panose="020F0502020204030204" pitchFamily="34" charset="0"/>
              </a:rPr>
              <a:t>rumor</a:t>
            </a:r>
            <a:r>
              <a:rPr lang="en-IN" sz="1800" dirty="0">
                <a:effectLst/>
                <a:latin typeface="Calibri" panose="020F0502020204030204" pitchFamily="34" charset="0"/>
                <a:ea typeface="Calibri" panose="020F0502020204030204" pitchFamily="34" charset="0"/>
              </a:rPr>
              <a:t>, incorrect information, and fear.</a:t>
            </a:r>
            <a:endParaRPr lang="en-IN" sz="1800" dirty="0">
              <a:effectLst/>
              <a:latin typeface="Calibri" panose="020F0502020204030204" pitchFamily="34" charset="0"/>
              <a:ea typeface="Calibri" panose="020F0502020204030204" pitchFamily="34" charset="0"/>
            </a:endParaRPr>
          </a:p>
          <a:p>
            <a:r>
              <a:rPr lang="en-IN" sz="1800" b="1" dirty="0">
                <a:effectLst/>
                <a:latin typeface="Calibri" panose="020F0502020204030204" pitchFamily="34" charset="0"/>
                <a:ea typeface="Calibri" panose="020F0502020204030204" pitchFamily="34" charset="0"/>
              </a:rPr>
              <a:t>Health worker-related factors</a:t>
            </a:r>
            <a:r>
              <a:rPr lang="en-IN" sz="1800" dirty="0">
                <a:effectLst/>
                <a:latin typeface="Calibri" panose="020F0502020204030204" pitchFamily="34" charset="0"/>
                <a:ea typeface="Calibri" panose="020F0502020204030204" pitchFamily="34" charset="0"/>
              </a:rPr>
              <a:t>: Health worker-related factors can hinder the delivery of vaccination communication interventions.</a:t>
            </a:r>
            <a:endParaRPr lang="en-IN" sz="1800" dirty="0">
              <a:effectLst/>
              <a:latin typeface="Calibri" panose="020F0502020204030204" pitchFamily="34" charset="0"/>
              <a:ea typeface="Calibri" panose="020F0502020204030204" pitchFamily="34" charset="0"/>
            </a:endParaRPr>
          </a:p>
        </p:txBody>
      </p:sp>
      <p:sp>
        <p:nvSpPr>
          <p:cNvPr id="5" name="TextBox 4"/>
          <p:cNvSpPr txBox="1"/>
          <p:nvPr/>
        </p:nvSpPr>
        <p:spPr>
          <a:xfrm>
            <a:off x="223530" y="4697290"/>
            <a:ext cx="8696939" cy="415498"/>
          </a:xfrm>
          <a:prstGeom prst="rect">
            <a:avLst/>
          </a:prstGeom>
          <a:noFill/>
        </p:spPr>
        <p:txBody>
          <a:bodyPr wrap="square">
            <a:spAutoFit/>
          </a:bodyPr>
          <a:lstStyle/>
          <a:p>
            <a:pPr marL="171450" indent="-171450">
              <a:buAutoNum type="arabicPeriod"/>
            </a:pPr>
            <a:r>
              <a:rPr lang="en-IN" sz="700" dirty="0"/>
              <a:t>https://www.intechopen.com/chapters/70657</a:t>
            </a:r>
            <a:endParaRPr lang="en-IN" sz="700" dirty="0"/>
          </a:p>
          <a:p>
            <a:pPr marL="171450" indent="-171450">
              <a:buAutoNum type="arabicPeriod"/>
            </a:pPr>
            <a:r>
              <a:rPr lang="en-IN" sz="700" dirty="0"/>
              <a:t>https://apps.who.int/iris/bitstream/10665/250796/1/9789241549912-eng.pdf</a:t>
            </a:r>
            <a:endParaRPr lang="en-IN" sz="700" dirty="0"/>
          </a:p>
          <a:p>
            <a:pPr marL="171450" indent="-171450">
              <a:buAutoNum type="arabicPeriod"/>
            </a:pPr>
            <a:r>
              <a:rPr lang="en-IN" sz="700" dirty="0"/>
              <a:t>https://www.ncbi.nlm.nih.gov/pmc/articles/PMC4139536/</a:t>
            </a:r>
            <a:endParaRPr lang="en-IN" sz="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 To Transparent Gradient Png ,HD PNG . (+) Pictures - vhv.rs"/>
          <p:cNvPicPr>
            <a:picLocks noChangeAspect="1" noChangeArrowheads="1"/>
          </p:cNvPicPr>
          <p:nvPr/>
        </p:nvPicPr>
        <p:blipFill>
          <a:blip r:embed="rId1" cstate="print">
            <a:alphaModFix amt="32000"/>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273844"/>
            <a:ext cx="9143999" cy="588623"/>
          </a:xfrm>
          <a:solidFill>
            <a:srgbClr val="F7E119"/>
          </a:solidFill>
        </p:spPr>
        <p:txBody>
          <a:bodyPr>
            <a:noAutofit/>
          </a:bodyPr>
          <a:lstStyle/>
          <a:p>
            <a:r>
              <a:rPr lang="en-US" sz="2100" dirty="0"/>
              <a:t>Focus of Guidelines for robust Rh immunization in Nigeria</a:t>
            </a:r>
            <a:endParaRPr lang="en-IN" sz="2100" dirty="0"/>
          </a:p>
        </p:txBody>
      </p:sp>
      <p:sp>
        <p:nvSpPr>
          <p:cNvPr id="3" name="Content Placeholder 2"/>
          <p:cNvSpPr>
            <a:spLocks noGrp="1"/>
          </p:cNvSpPr>
          <p:nvPr>
            <p:ph idx="1"/>
          </p:nvPr>
        </p:nvSpPr>
        <p:spPr>
          <a:xfrm>
            <a:off x="628649" y="1136310"/>
            <a:ext cx="7886700" cy="3530268"/>
          </a:xfrm>
        </p:spPr>
        <p:txBody>
          <a:bodyPr>
            <a:normAutofit/>
          </a:bodyPr>
          <a:lstStyle/>
          <a:p>
            <a:r>
              <a:rPr lang="en-IN" sz="1800" dirty="0">
                <a:effectLst/>
                <a:latin typeface="Calibri" panose="020F0502020204030204" pitchFamily="34" charset="0"/>
                <a:ea typeface="Calibri" panose="020F0502020204030204" pitchFamily="34" charset="0"/>
              </a:rPr>
              <a:t>Prevention of RhD alloimmunization in Rh-negative pregnant women through the administration of RhD immunoglobulin at </a:t>
            </a:r>
            <a:r>
              <a:rPr lang="en-IN" sz="1800" b="1" dirty="0">
                <a:effectLst/>
                <a:latin typeface="Calibri" panose="020F0502020204030204" pitchFamily="34" charset="0"/>
                <a:ea typeface="Calibri" panose="020F0502020204030204" pitchFamily="34" charset="0"/>
              </a:rPr>
              <a:t>28-34 weeks of gestation and within 72 hours afte</a:t>
            </a:r>
            <a:r>
              <a:rPr lang="en-IN" sz="1800" b="1" dirty="0">
                <a:latin typeface="Calibri" panose="020F0502020204030204" pitchFamily="34" charset="0"/>
                <a:ea typeface="Calibri" panose="020F0502020204030204" pitchFamily="34" charset="0"/>
              </a:rPr>
              <a:t>r delivery</a:t>
            </a:r>
            <a:r>
              <a:rPr lang="en-IN" sz="1800" dirty="0">
                <a:effectLst/>
                <a:latin typeface="Calibri" panose="020F0502020204030204" pitchFamily="34" charset="0"/>
                <a:ea typeface="Calibri" panose="020F0502020204030204" pitchFamily="34" charset="0"/>
              </a:rPr>
              <a:t>.</a:t>
            </a:r>
            <a:endParaRPr lang="en-IN" sz="1800" dirty="0">
              <a:effectLst/>
              <a:latin typeface="Calibri" panose="020F0502020204030204" pitchFamily="34" charset="0"/>
              <a:ea typeface="Calibri" panose="020F0502020204030204" pitchFamily="34" charset="0"/>
            </a:endParaRPr>
          </a:p>
          <a:p>
            <a:r>
              <a:rPr lang="en-IN" sz="1800" b="1" dirty="0">
                <a:effectLst/>
                <a:latin typeface="Calibri" panose="020F0502020204030204" pitchFamily="34" charset="0"/>
                <a:ea typeface="Calibri" panose="020F0502020204030204" pitchFamily="34" charset="0"/>
              </a:rPr>
              <a:t>WHO recommendations </a:t>
            </a:r>
            <a:r>
              <a:rPr lang="en-IN" sz="1800" dirty="0">
                <a:effectLst/>
                <a:latin typeface="Calibri" panose="020F0502020204030204" pitchFamily="34" charset="0"/>
                <a:ea typeface="Calibri" panose="020F0502020204030204" pitchFamily="34" charset="0"/>
              </a:rPr>
              <a:t>for routine immunization, including both antenatal and postnatal doses for unsensitised Rh-negative mothers.</a:t>
            </a:r>
            <a:endParaRPr lang="en-IN" sz="1800" dirty="0">
              <a:effectLst/>
              <a:latin typeface="Calibri" panose="020F0502020204030204" pitchFamily="34" charset="0"/>
              <a:ea typeface="Calibri" panose="020F0502020204030204" pitchFamily="34" charset="0"/>
            </a:endParaRPr>
          </a:p>
          <a:p>
            <a:r>
              <a:rPr lang="en-IN" sz="1800" dirty="0">
                <a:effectLst/>
                <a:latin typeface="Calibri" panose="020F0502020204030204" pitchFamily="34" charset="0"/>
                <a:ea typeface="Calibri" panose="020F0502020204030204" pitchFamily="34" charset="0"/>
              </a:rPr>
              <a:t>Strategies to improve immunization coverage, including </a:t>
            </a:r>
            <a:r>
              <a:rPr lang="en-IN" sz="1800" b="1" dirty="0">
                <a:effectLst/>
                <a:latin typeface="Calibri" panose="020F0502020204030204" pitchFamily="34" charset="0"/>
                <a:ea typeface="Calibri" panose="020F0502020204030204" pitchFamily="34" charset="0"/>
              </a:rPr>
              <a:t>awareness</a:t>
            </a:r>
            <a:r>
              <a:rPr lang="en-IN" sz="1800" dirty="0">
                <a:effectLst/>
                <a:latin typeface="Calibri" panose="020F0502020204030204" pitchFamily="34" charset="0"/>
                <a:ea typeface="Calibri" panose="020F0502020204030204" pitchFamily="34" charset="0"/>
              </a:rPr>
              <a:t> of people's attitudes and the influence of these on immunization, use of </a:t>
            </a:r>
            <a:r>
              <a:rPr lang="en-IN" sz="1800" b="1" dirty="0">
                <a:effectLst/>
                <a:latin typeface="Calibri" panose="020F0502020204030204" pitchFamily="34" charset="0"/>
                <a:ea typeface="Calibri" panose="020F0502020204030204" pitchFamily="34" charset="0"/>
              </a:rPr>
              <a:t>reminder/recall services</a:t>
            </a:r>
            <a:r>
              <a:rPr lang="en-IN" sz="1800" dirty="0">
                <a:effectLst/>
                <a:latin typeface="Calibri" panose="020F0502020204030204" pitchFamily="34" charset="0"/>
                <a:ea typeface="Calibri" panose="020F0502020204030204" pitchFamily="34" charset="0"/>
              </a:rPr>
              <a:t>, and addressing delayed or missed vaccinations.</a:t>
            </a:r>
            <a:endParaRPr lang="en-IN" sz="1800" dirty="0">
              <a:effectLst/>
              <a:latin typeface="Calibri" panose="020F0502020204030204" pitchFamily="34" charset="0"/>
              <a:ea typeface="Calibri" panose="020F0502020204030204" pitchFamily="34" charset="0"/>
            </a:endParaRPr>
          </a:p>
          <a:p>
            <a:r>
              <a:rPr lang="en-IN" sz="1800" dirty="0">
                <a:effectLst/>
                <a:latin typeface="Calibri" panose="020F0502020204030204" pitchFamily="34" charset="0"/>
                <a:ea typeface="Calibri" panose="020F0502020204030204" pitchFamily="34" charset="0"/>
              </a:rPr>
              <a:t>For Rh negative women, administering </a:t>
            </a:r>
            <a:r>
              <a:rPr lang="en-IN" sz="1800" b="1" dirty="0">
                <a:effectLst/>
                <a:latin typeface="Calibri" panose="020F0502020204030204" pitchFamily="34" charset="0"/>
                <a:ea typeface="Calibri" panose="020F0502020204030204" pitchFamily="34" charset="0"/>
              </a:rPr>
              <a:t>other pregnancy related vaccination </a:t>
            </a:r>
            <a:r>
              <a:rPr lang="en-IN" sz="1800" dirty="0">
                <a:effectLst/>
                <a:latin typeface="Calibri" panose="020F0502020204030204" pitchFamily="34" charset="0"/>
                <a:ea typeface="Calibri" panose="020F0502020204030204" pitchFamily="34" charset="0"/>
              </a:rPr>
              <a:t>during the same visit as Rho(D) immune globulin administration is a strategy worth considering.</a:t>
            </a:r>
            <a:endParaRPr lang="en-IN" sz="1800" dirty="0">
              <a:effectLst/>
              <a:latin typeface="Calibri" panose="020F0502020204030204" pitchFamily="34" charset="0"/>
              <a:ea typeface="Calibri" panose="020F0502020204030204" pitchFamily="34" charset="0"/>
            </a:endParaRPr>
          </a:p>
        </p:txBody>
      </p:sp>
      <p:sp>
        <p:nvSpPr>
          <p:cNvPr id="5" name="TextBox 4"/>
          <p:cNvSpPr txBox="1"/>
          <p:nvPr/>
        </p:nvSpPr>
        <p:spPr>
          <a:xfrm>
            <a:off x="223530" y="4697290"/>
            <a:ext cx="8696939" cy="415498"/>
          </a:xfrm>
          <a:prstGeom prst="rect">
            <a:avLst/>
          </a:prstGeom>
          <a:noFill/>
        </p:spPr>
        <p:txBody>
          <a:bodyPr wrap="square">
            <a:spAutoFit/>
          </a:bodyPr>
          <a:lstStyle/>
          <a:p>
            <a:pPr marL="171450" indent="-171450">
              <a:buAutoNum type="arabicPeriod"/>
            </a:pPr>
            <a:r>
              <a:rPr lang="en-IN" sz="700" dirty="0"/>
              <a:t>https://apps.who.int/iris/bitstream/10665/250796/1/9789241549912-eng.pdf</a:t>
            </a:r>
            <a:endParaRPr lang="en-IN" sz="700" dirty="0"/>
          </a:p>
          <a:p>
            <a:pPr marL="171450" indent="-171450">
              <a:buAutoNum type="arabicPeriod"/>
            </a:pPr>
            <a:r>
              <a:rPr lang="en-IN" sz="700" dirty="0"/>
              <a:t>https://www.who.int/news-room/fact-sheets/detail/immunization-coverage</a:t>
            </a:r>
            <a:endParaRPr lang="en-IN" sz="700" dirty="0"/>
          </a:p>
          <a:p>
            <a:pPr marL="171450" indent="-171450">
              <a:buAutoNum type="arabicPeriod"/>
            </a:pPr>
            <a:r>
              <a:rPr lang="en-IN" sz="700" dirty="0"/>
              <a:t>https://bmcpublichealth.biomedcentral.com/articles/10.1186/s12889-017-4020-6</a:t>
            </a:r>
            <a:endParaRPr lang="en-IN" sz="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2395" y="1900625"/>
            <a:ext cx="7839209" cy="858445"/>
          </a:xfrm>
        </p:spPr>
        <p:txBody>
          <a:bodyPr/>
          <a:lstStyle/>
          <a:p>
            <a:pPr algn="ctr"/>
            <a:r>
              <a:rPr lang="en-US" dirty="0"/>
              <a:t>Thank you !</a:t>
            </a:r>
            <a:endParaRPr lang="en-IN"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6366510" y="4664075"/>
            <a:ext cx="186690" cy="206375"/>
          </a:xfrm>
        </p:spPr>
        <p:txBody>
          <a:bodyPr/>
          <a:lstStyle/>
          <a:p>
            <a:fld id="{86CB4B4D-7CA3-9044-876B-883B54F8677D}" type="slidenum">
              <a:rPr lang="en-IN" sz="750" smtClean="0"/>
            </a:fld>
            <a:endParaRPr lang="en-IN" sz="75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p:txBody>
          <a:bodyPr/>
          <a:lstStyle/>
          <a:p>
            <a:pPr>
              <a:defRPr/>
            </a:pPr>
            <a:fld id="{3232E958-3AEC-42E6-9646-A1B25BF494C1}" type="slidenum">
              <a:rPr lang="en-US" sz="750"/>
            </a:fld>
            <a:endParaRPr lang="en-US" sz="750"/>
          </a:p>
        </p:txBody>
      </p:sp>
      <p:sp>
        <p:nvSpPr>
          <p:cNvPr id="19459" name="Flowchart: Process 7"/>
          <p:cNvSpPr>
            <a:spLocks noChangeArrowheads="1"/>
          </p:cNvSpPr>
          <p:nvPr/>
        </p:nvSpPr>
        <p:spPr bwMode="auto">
          <a:xfrm>
            <a:off x="971550" y="847725"/>
            <a:ext cx="2571750" cy="1028700"/>
          </a:xfrm>
          <a:prstGeom prst="flowChartProcess">
            <a:avLst/>
          </a:prstGeom>
          <a:noFill/>
          <a:ln w="9525" algn="ctr">
            <a:noFill/>
            <a:miter lim="800000"/>
          </a:ln>
        </p:spPr>
        <p:txBody>
          <a:bodyPr/>
          <a:lstStyle/>
          <a:p>
            <a:pPr marL="233680" lvl="1" indent="-180975" algn="just">
              <a:spcBef>
                <a:spcPct val="30000"/>
              </a:spcBef>
              <a:buSzPct val="75000"/>
            </a:pPr>
            <a:endParaRPr lang="en-US" sz="1200">
              <a:solidFill>
                <a:srgbClr val="010175"/>
              </a:solidFill>
              <a:latin typeface="Calibri" panose="020F0502020204030204" pitchFamily="34" charset="0"/>
            </a:endParaRPr>
          </a:p>
        </p:txBody>
      </p:sp>
      <p:sp>
        <p:nvSpPr>
          <p:cNvPr id="18" name="Flowchart: Process 17"/>
          <p:cNvSpPr/>
          <p:nvPr/>
        </p:nvSpPr>
        <p:spPr bwMode="auto">
          <a:xfrm>
            <a:off x="857250" y="4286250"/>
            <a:ext cx="2686050" cy="1085850"/>
          </a:xfrm>
          <a:prstGeom prst="flowChartProcess">
            <a:avLst/>
          </a:prstGeom>
          <a:noFill/>
          <a:ln w="9525" cap="flat" cmpd="sng" algn="ctr">
            <a:noFill/>
            <a:prstDash val="solid"/>
            <a:miter lim="800000"/>
            <a:headEnd type="none" w="med" len="med"/>
            <a:tailEnd type="none" w="med" len="med"/>
          </a:ln>
          <a:effectLst/>
        </p:spPr>
        <p:txBody>
          <a:bodyPr/>
          <a:lstStyle/>
          <a:p>
            <a:pPr marL="233680" lvl="1" indent="-180975" algn="just">
              <a:spcBef>
                <a:spcPct val="30000"/>
              </a:spcBef>
              <a:buSzPct val="75000"/>
              <a:buBlip>
                <a:blip r:embed="rId1"/>
              </a:buBlip>
              <a:defRPr/>
            </a:pPr>
            <a:endParaRPr lang="en-US" sz="790" dirty="0">
              <a:solidFill>
                <a:schemeClr val="bg1">
                  <a:lumMod val="50000"/>
                </a:schemeClr>
              </a:solidFill>
              <a:latin typeface="Calibri" panose="020F0502020204030204" pitchFamily="34" charset="0"/>
            </a:endParaRPr>
          </a:p>
        </p:txBody>
      </p:sp>
      <p:sp>
        <p:nvSpPr>
          <p:cNvPr id="20" name="Flowchart: Process 19"/>
          <p:cNvSpPr/>
          <p:nvPr/>
        </p:nvSpPr>
        <p:spPr bwMode="auto">
          <a:xfrm>
            <a:off x="5600700" y="4400550"/>
            <a:ext cx="2514600" cy="1257300"/>
          </a:xfrm>
          <a:prstGeom prst="flowChartProcess">
            <a:avLst/>
          </a:prstGeom>
          <a:noFill/>
          <a:ln w="9525" cap="flat" cmpd="sng" algn="ctr">
            <a:noFill/>
            <a:prstDash val="solid"/>
            <a:miter lim="800000"/>
            <a:headEnd type="none" w="med" len="med"/>
            <a:tailEnd type="none" w="med" len="med"/>
          </a:ln>
          <a:effectLst/>
        </p:spPr>
        <p:txBody>
          <a:bodyPr/>
          <a:lstStyle/>
          <a:p>
            <a:pPr marL="233680" lvl="1" indent="-180975" algn="just">
              <a:spcBef>
                <a:spcPct val="30000"/>
              </a:spcBef>
              <a:buSzPct val="75000"/>
              <a:buFont typeface="Arial" panose="020B0604020202020204" pitchFamily="34" charset="0"/>
              <a:buChar char="•"/>
              <a:defRPr/>
            </a:pPr>
            <a:endParaRPr lang="en-US" sz="790" dirty="0">
              <a:solidFill>
                <a:schemeClr val="bg1">
                  <a:lumMod val="50000"/>
                </a:schemeClr>
              </a:solidFill>
              <a:latin typeface="Calibri" panose="020F0502020204030204" pitchFamily="34" charset="0"/>
            </a:endParaRPr>
          </a:p>
          <a:p>
            <a:pPr marL="233680" lvl="1" indent="-180975" algn="just">
              <a:spcBef>
                <a:spcPct val="30000"/>
              </a:spcBef>
              <a:buSzPct val="75000"/>
              <a:buFont typeface="Arial" panose="020B0604020202020204" pitchFamily="34" charset="0"/>
              <a:buChar char="•"/>
              <a:defRPr/>
            </a:pPr>
            <a:endParaRPr lang="en-US" sz="790" dirty="0">
              <a:solidFill>
                <a:schemeClr val="bg1">
                  <a:lumMod val="50000"/>
                </a:schemeClr>
              </a:solidFill>
              <a:latin typeface="Calibri" panose="020F0502020204030204" pitchFamily="34" charset="0"/>
            </a:endParaRPr>
          </a:p>
          <a:p>
            <a:pPr marL="233680" lvl="1" indent="-180975" algn="just">
              <a:spcBef>
                <a:spcPct val="30000"/>
              </a:spcBef>
              <a:buSzPct val="75000"/>
              <a:buFont typeface="Arial" panose="020B0604020202020204" pitchFamily="34" charset="0"/>
              <a:buChar char="•"/>
              <a:defRPr/>
            </a:pPr>
            <a:endParaRPr lang="en-US" sz="790" kern="0" dirty="0">
              <a:solidFill>
                <a:schemeClr val="bg1">
                  <a:lumMod val="50000"/>
                </a:schemeClr>
              </a:solidFill>
              <a:latin typeface="Calibri" panose="020F0502020204030204" pitchFamily="34" charset="0"/>
            </a:endParaRPr>
          </a:p>
          <a:p>
            <a:pPr marL="233680" lvl="1" indent="-180975" algn="just">
              <a:spcBef>
                <a:spcPct val="30000"/>
              </a:spcBef>
              <a:buSzPct val="75000"/>
              <a:buFont typeface="Arial" panose="020B0604020202020204" pitchFamily="34" charset="0"/>
              <a:buChar char="•"/>
              <a:defRPr/>
            </a:pPr>
            <a:endParaRPr lang="en-US" sz="790" dirty="0">
              <a:solidFill>
                <a:schemeClr val="bg1">
                  <a:lumMod val="50000"/>
                </a:schemeClr>
              </a:solidFill>
              <a:latin typeface="Calibri" panose="020F0502020204030204" pitchFamily="34" charset="0"/>
            </a:endParaRPr>
          </a:p>
        </p:txBody>
      </p:sp>
      <p:sp>
        <p:nvSpPr>
          <p:cNvPr id="16390" name="Rectangle 2"/>
          <p:cNvSpPr>
            <a:spLocks noGrp="1" noChangeArrowheads="1"/>
          </p:cNvSpPr>
          <p:nvPr>
            <p:ph type="title"/>
          </p:nvPr>
        </p:nvSpPr>
        <p:spPr>
          <a:xfrm>
            <a:off x="1028700" y="171451"/>
            <a:ext cx="6315075" cy="502444"/>
          </a:xfrm>
        </p:spPr>
        <p:txBody>
          <a:bodyPr>
            <a:normAutofit fontScale="90000"/>
          </a:bodyPr>
          <a:lstStyle/>
          <a:p>
            <a:pPr eaLnBrk="1" hangingPunct="1">
              <a:defRPr/>
            </a:pPr>
            <a:r>
              <a:rPr lang="en-US" sz="2100" b="1" dirty="0">
                <a:solidFill>
                  <a:srgbClr val="161183"/>
                </a:solidFill>
                <a:effectLst>
                  <a:outerShdw blurRad="38100" dist="38100" dir="2700000" algn="tl">
                    <a:srgbClr val="000000">
                      <a:alpha val="43137"/>
                    </a:srgbClr>
                  </a:outerShdw>
                </a:effectLst>
              </a:rPr>
              <a:t>BSV’s Research and  Development Infrastructure</a:t>
            </a:r>
            <a:endParaRPr lang="en-US" sz="2100" b="1" dirty="0">
              <a:solidFill>
                <a:srgbClr val="161183"/>
              </a:solidFill>
              <a:effectLst>
                <a:outerShdw blurRad="38100" dist="38100" dir="2700000" algn="tl">
                  <a:srgbClr val="000000">
                    <a:alpha val="43137"/>
                  </a:srgbClr>
                </a:outerShdw>
              </a:effectLst>
            </a:endParaRPr>
          </a:p>
        </p:txBody>
      </p:sp>
      <p:graphicFrame>
        <p:nvGraphicFramePr>
          <p:cNvPr id="9" name="Diagram 8"/>
          <p:cNvGraphicFramePr/>
          <p:nvPr/>
        </p:nvGraphicFramePr>
        <p:xfrm>
          <a:off x="1257300" y="857250"/>
          <a:ext cx="65151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24"/>
          <p:cNvGrpSpPr/>
          <p:nvPr/>
        </p:nvGrpSpPr>
        <p:grpSpPr bwMode="auto">
          <a:xfrm>
            <a:off x="1314450" y="685801"/>
            <a:ext cx="6515100" cy="1360885"/>
            <a:chOff x="609600" y="914400"/>
            <a:chExt cx="8686800" cy="1815268"/>
          </a:xfrm>
        </p:grpSpPr>
        <p:grpSp>
          <p:nvGrpSpPr>
            <p:cNvPr id="19476" name="Group 9"/>
            <p:cNvGrpSpPr/>
            <p:nvPr/>
          </p:nvGrpSpPr>
          <p:grpSpPr bwMode="auto">
            <a:xfrm>
              <a:off x="609600" y="914400"/>
              <a:ext cx="8686800" cy="1815268"/>
              <a:chOff x="0" y="0"/>
              <a:chExt cx="8686800" cy="1815268"/>
            </a:xfrm>
          </p:grpSpPr>
          <p:sp>
            <p:nvSpPr>
              <p:cNvPr id="22" name="Rounded Rectangle 21"/>
              <p:cNvSpPr/>
              <p:nvPr/>
            </p:nvSpPr>
            <p:spPr>
              <a:xfrm>
                <a:off x="0" y="0"/>
                <a:ext cx="8686800" cy="1815268"/>
              </a:xfrm>
              <a:prstGeom prst="roundRect">
                <a:avLst>
                  <a:gd name="adj" fmla="val 10000"/>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3" name="Rounded Rectangle 4"/>
              <p:cNvSpPr/>
              <p:nvPr/>
            </p:nvSpPr>
            <p:spPr>
              <a:xfrm>
                <a:off x="1897063" y="0"/>
                <a:ext cx="6789737" cy="181526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51435" tIns="51435" rIns="51435" bIns="51435"/>
              <a:lstStyle/>
              <a:p>
                <a:pPr defTabSz="800100">
                  <a:lnSpc>
                    <a:spcPct val="90000"/>
                  </a:lnSpc>
                  <a:spcAft>
                    <a:spcPct val="35000"/>
                  </a:spcAft>
                  <a:defRPr/>
                </a:pPr>
                <a:r>
                  <a:rPr lang="en-US" sz="1050" b="1">
                    <a:solidFill>
                      <a:srgbClr val="161183"/>
                    </a:solidFill>
                  </a:rPr>
                  <a:t>India R&amp;D Center</a:t>
                </a:r>
                <a:endParaRPr lang="en-US" sz="1050" b="1">
                  <a:solidFill>
                    <a:srgbClr val="161183"/>
                  </a:solidFill>
                </a:endParaRPr>
              </a:p>
              <a:p>
                <a:pPr marL="114300" lvl="1" indent="-114300" defTabSz="800100">
                  <a:lnSpc>
                    <a:spcPct val="90000"/>
                  </a:lnSpc>
                  <a:spcAft>
                    <a:spcPct val="15000"/>
                  </a:spcAft>
                  <a:buFontTx/>
                  <a:buChar char="•"/>
                  <a:defRPr/>
                </a:pPr>
                <a:r>
                  <a:rPr lang="en-US" sz="1050">
                    <a:solidFill>
                      <a:srgbClr val="161183"/>
                    </a:solidFill>
                  </a:rPr>
                  <a:t>The Indian R&amp;D unit houses the following facilities: </a:t>
                </a:r>
                <a:endParaRPr lang="en-US" sz="1050">
                  <a:solidFill>
                    <a:srgbClr val="161183"/>
                  </a:solidFill>
                </a:endParaRPr>
              </a:p>
              <a:p>
                <a:pPr marL="228600" lvl="2" indent="-114300" defTabSz="800100">
                  <a:lnSpc>
                    <a:spcPct val="90000"/>
                  </a:lnSpc>
                  <a:spcAft>
                    <a:spcPct val="15000"/>
                  </a:spcAft>
                  <a:buFontTx/>
                  <a:buChar char="•"/>
                  <a:defRPr/>
                </a:pPr>
                <a:r>
                  <a:rPr lang="en-US" sz="1050">
                    <a:solidFill>
                      <a:srgbClr val="161183"/>
                    </a:solidFill>
                  </a:rPr>
                  <a:t>Biotech Process Development Center Unit</a:t>
                </a:r>
                <a:endParaRPr lang="en-US" sz="1050">
                  <a:solidFill>
                    <a:srgbClr val="161183"/>
                  </a:solidFill>
                </a:endParaRPr>
              </a:p>
              <a:p>
                <a:pPr marL="228600" lvl="2" indent="-114300" defTabSz="800100">
                  <a:lnSpc>
                    <a:spcPct val="90000"/>
                  </a:lnSpc>
                  <a:spcAft>
                    <a:spcPct val="15000"/>
                  </a:spcAft>
                  <a:buFontTx/>
                  <a:buChar char="•"/>
                  <a:defRPr/>
                </a:pPr>
                <a:r>
                  <a:rPr lang="en-US" sz="1050">
                    <a:solidFill>
                      <a:srgbClr val="161183"/>
                    </a:solidFill>
                  </a:rPr>
                  <a:t>Biological Product and Process Development Unit</a:t>
                </a:r>
                <a:endParaRPr lang="en-US" sz="1050">
                  <a:solidFill>
                    <a:srgbClr val="161183"/>
                  </a:solidFill>
                </a:endParaRPr>
              </a:p>
              <a:p>
                <a:pPr marL="228600" lvl="2" indent="-114300" defTabSz="800100">
                  <a:lnSpc>
                    <a:spcPct val="90000"/>
                  </a:lnSpc>
                  <a:spcAft>
                    <a:spcPct val="15000"/>
                  </a:spcAft>
                  <a:buFontTx/>
                  <a:buChar char="•"/>
                  <a:defRPr/>
                </a:pPr>
                <a:r>
                  <a:rPr lang="en-US" sz="1050">
                    <a:solidFill>
                      <a:srgbClr val="161183"/>
                    </a:solidFill>
                  </a:rPr>
                  <a:t>NDDS Product and Process Development Unit </a:t>
                </a:r>
                <a:endParaRPr lang="en-US" sz="1050">
                  <a:solidFill>
                    <a:srgbClr val="161183"/>
                  </a:solidFill>
                </a:endParaRPr>
              </a:p>
              <a:p>
                <a:pPr marL="228600" lvl="2" indent="-114300" defTabSz="800100">
                  <a:lnSpc>
                    <a:spcPct val="90000"/>
                  </a:lnSpc>
                  <a:spcAft>
                    <a:spcPct val="15000"/>
                  </a:spcAft>
                  <a:buFontTx/>
                  <a:buChar char="•"/>
                  <a:defRPr/>
                </a:pPr>
                <a:r>
                  <a:rPr lang="en-US" sz="1050">
                    <a:solidFill>
                      <a:srgbClr val="161183"/>
                    </a:solidFill>
                  </a:rPr>
                  <a:t>Analytical Development Unit</a:t>
                </a:r>
                <a:endParaRPr lang="en-US" sz="1050">
                  <a:solidFill>
                    <a:srgbClr val="161183"/>
                  </a:solidFill>
                </a:endParaRPr>
              </a:p>
              <a:p>
                <a:pPr marL="228600" lvl="2" indent="-114300" defTabSz="800100">
                  <a:lnSpc>
                    <a:spcPct val="90000"/>
                  </a:lnSpc>
                  <a:spcAft>
                    <a:spcPct val="15000"/>
                  </a:spcAft>
                  <a:buFontTx/>
                  <a:buChar char="•"/>
                  <a:defRPr/>
                </a:pPr>
                <a:r>
                  <a:rPr lang="en-US" sz="1050">
                    <a:solidFill>
                      <a:srgbClr val="161183"/>
                    </a:solidFill>
                  </a:rPr>
                  <a:t>Preclinical ( small animals)</a:t>
                </a:r>
                <a:endParaRPr lang="en-US" sz="1050">
                  <a:solidFill>
                    <a:srgbClr val="161183"/>
                  </a:solidFill>
                </a:endParaRPr>
              </a:p>
              <a:p>
                <a:pPr marL="228600" lvl="2" indent="-114300" defTabSz="800100">
                  <a:lnSpc>
                    <a:spcPct val="90000"/>
                  </a:lnSpc>
                  <a:spcAft>
                    <a:spcPct val="15000"/>
                  </a:spcAft>
                  <a:buFontTx/>
                  <a:buChar char="•"/>
                  <a:defRPr/>
                </a:pPr>
                <a:endParaRPr lang="en-US" sz="1050">
                  <a:solidFill>
                    <a:srgbClr val="161183"/>
                  </a:solidFill>
                </a:endParaRPr>
              </a:p>
              <a:p>
                <a:pPr marL="114300" lvl="1" indent="-114300" defTabSz="800100">
                  <a:lnSpc>
                    <a:spcPct val="90000"/>
                  </a:lnSpc>
                  <a:spcAft>
                    <a:spcPct val="15000"/>
                  </a:spcAft>
                  <a:buFontTx/>
                  <a:buChar char="•"/>
                  <a:defRPr/>
                </a:pPr>
                <a:endParaRPr lang="en-US" sz="1050">
                  <a:solidFill>
                    <a:srgbClr val="161183"/>
                  </a:solidFill>
                </a:endParaRPr>
              </a:p>
              <a:p>
                <a:pPr marL="114300" lvl="1" indent="-114300" defTabSz="800100">
                  <a:lnSpc>
                    <a:spcPct val="90000"/>
                  </a:lnSpc>
                  <a:spcAft>
                    <a:spcPct val="15000"/>
                  </a:spcAft>
                  <a:buFontTx/>
                  <a:buChar char="•"/>
                  <a:defRPr/>
                </a:pPr>
                <a:endParaRPr lang="en-US" sz="1050">
                  <a:solidFill>
                    <a:srgbClr val="161183"/>
                  </a:solidFill>
                </a:endParaRPr>
              </a:p>
            </p:txBody>
          </p:sp>
        </p:grpSp>
        <p:sp>
          <p:nvSpPr>
            <p:cNvPr id="11" name="Rounded Rectangle 10"/>
            <p:cNvSpPr/>
            <p:nvPr/>
          </p:nvSpPr>
          <p:spPr>
            <a:xfrm>
              <a:off x="769938" y="1182800"/>
              <a:ext cx="1736725" cy="1278469"/>
            </a:xfrm>
            <a:prstGeom prst="roundRect">
              <a:avLst>
                <a:gd name="adj" fmla="val 10000"/>
              </a:avLst>
            </a:prstGeom>
            <a:blipFill rotWithShape="0">
              <a:blip r:embed="rId7" cstate="prin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grpSp>
        <p:nvGrpSpPr>
          <p:cNvPr id="4" name="Group 37"/>
          <p:cNvGrpSpPr/>
          <p:nvPr/>
        </p:nvGrpSpPr>
        <p:grpSpPr bwMode="auto">
          <a:xfrm>
            <a:off x="1314450" y="2166938"/>
            <a:ext cx="6515100" cy="1200150"/>
            <a:chOff x="609600" y="2889584"/>
            <a:chExt cx="8686800" cy="1599158"/>
          </a:xfrm>
        </p:grpSpPr>
        <p:grpSp>
          <p:nvGrpSpPr>
            <p:cNvPr id="19472" name="Group 11"/>
            <p:cNvGrpSpPr/>
            <p:nvPr/>
          </p:nvGrpSpPr>
          <p:grpSpPr bwMode="auto">
            <a:xfrm>
              <a:off x="609600" y="2889584"/>
              <a:ext cx="8686800" cy="1599158"/>
              <a:chOff x="0" y="1975184"/>
              <a:chExt cx="8686800" cy="1599158"/>
            </a:xfrm>
          </p:grpSpPr>
          <p:sp>
            <p:nvSpPr>
              <p:cNvPr id="19" name="Rounded Rectangle 18"/>
              <p:cNvSpPr/>
              <p:nvPr/>
            </p:nvSpPr>
            <p:spPr>
              <a:xfrm>
                <a:off x="0" y="1975184"/>
                <a:ext cx="8686800" cy="1599158"/>
              </a:xfrm>
              <a:prstGeom prst="roundRect">
                <a:avLst>
                  <a:gd name="adj" fmla="val 10000"/>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7"/>
              <p:cNvSpPr/>
              <p:nvPr/>
            </p:nvSpPr>
            <p:spPr>
              <a:xfrm>
                <a:off x="1897063" y="1975184"/>
                <a:ext cx="6789737" cy="159915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51435" tIns="51435" rIns="51435" bIns="51435"/>
              <a:lstStyle/>
              <a:p>
                <a:pPr defTabSz="800100">
                  <a:lnSpc>
                    <a:spcPct val="90000"/>
                  </a:lnSpc>
                  <a:spcAft>
                    <a:spcPct val="35000"/>
                  </a:spcAft>
                  <a:defRPr/>
                </a:pPr>
                <a:r>
                  <a:rPr lang="en-US" sz="1050" b="1">
                    <a:solidFill>
                      <a:srgbClr val="161183"/>
                    </a:solidFill>
                  </a:rPr>
                  <a:t>German Subsidiary, BSV Biosciences GmBH.</a:t>
                </a:r>
                <a:endParaRPr lang="en-US" sz="1050">
                  <a:solidFill>
                    <a:srgbClr val="161183"/>
                  </a:solidFill>
                </a:endParaRPr>
              </a:p>
              <a:p>
                <a:pPr marL="114300" lvl="1" indent="-114300" defTabSz="800100">
                  <a:lnSpc>
                    <a:spcPct val="90000"/>
                  </a:lnSpc>
                  <a:spcAft>
                    <a:spcPct val="15000"/>
                  </a:spcAft>
                  <a:buFontTx/>
                  <a:buChar char="•"/>
                  <a:defRPr/>
                </a:pPr>
                <a:r>
                  <a:rPr lang="en-US" sz="1050">
                    <a:solidFill>
                      <a:srgbClr val="161183"/>
                    </a:solidFill>
                  </a:rPr>
                  <a:t>Focuses on developing  protein based therapeutic products derived from natural sources.</a:t>
                </a:r>
                <a:endParaRPr lang="en-US" sz="1050">
                  <a:solidFill>
                    <a:srgbClr val="161183"/>
                  </a:solidFill>
                </a:endParaRPr>
              </a:p>
              <a:p>
                <a:pPr marL="114300" lvl="1" indent="-114300" defTabSz="800100">
                  <a:lnSpc>
                    <a:spcPct val="90000"/>
                  </a:lnSpc>
                  <a:spcAft>
                    <a:spcPct val="15000"/>
                  </a:spcAft>
                  <a:buFontTx/>
                  <a:buChar char="•"/>
                  <a:defRPr/>
                </a:pPr>
                <a:r>
                  <a:rPr lang="en-US" sz="1050">
                    <a:solidFill>
                      <a:srgbClr val="161183"/>
                    </a:solidFill>
                  </a:rPr>
                  <a:t>Initial product development and process development activity is undertaken in the German subsidiary.</a:t>
                </a:r>
                <a:endParaRPr lang="en-US" sz="1050">
                  <a:solidFill>
                    <a:srgbClr val="161183"/>
                  </a:solidFill>
                </a:endParaRPr>
              </a:p>
            </p:txBody>
          </p:sp>
        </p:grpSp>
        <p:sp>
          <p:nvSpPr>
            <p:cNvPr id="13" name="Rounded Rectangle 12"/>
            <p:cNvSpPr/>
            <p:nvPr/>
          </p:nvSpPr>
          <p:spPr>
            <a:xfrm>
              <a:off x="769938" y="3049818"/>
              <a:ext cx="1736725" cy="1278692"/>
            </a:xfrm>
            <a:prstGeom prst="roundRect">
              <a:avLst>
                <a:gd name="adj" fmla="val 10000"/>
              </a:avLst>
            </a:prstGeom>
            <a:blipFill rotWithShape="0">
              <a:blip r:embed="rId8" cstate="prin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grpSp>
        <p:nvGrpSpPr>
          <p:cNvPr id="6" name="Group 38"/>
          <p:cNvGrpSpPr/>
          <p:nvPr/>
        </p:nvGrpSpPr>
        <p:grpSpPr bwMode="auto">
          <a:xfrm>
            <a:off x="1314450" y="3487341"/>
            <a:ext cx="6515100" cy="1198959"/>
            <a:chOff x="609600" y="4649241"/>
            <a:chExt cx="8686800" cy="1599158"/>
          </a:xfrm>
        </p:grpSpPr>
        <p:grpSp>
          <p:nvGrpSpPr>
            <p:cNvPr id="19468" name="Group 13"/>
            <p:cNvGrpSpPr/>
            <p:nvPr/>
          </p:nvGrpSpPr>
          <p:grpSpPr bwMode="auto">
            <a:xfrm>
              <a:off x="609600" y="4649241"/>
              <a:ext cx="8686800" cy="1599158"/>
              <a:chOff x="0" y="3734841"/>
              <a:chExt cx="8686800" cy="1599158"/>
            </a:xfrm>
          </p:grpSpPr>
          <p:sp>
            <p:nvSpPr>
              <p:cNvPr id="16" name="Rounded Rectangle 15"/>
              <p:cNvSpPr/>
              <p:nvPr/>
            </p:nvSpPr>
            <p:spPr>
              <a:xfrm>
                <a:off x="0" y="3734841"/>
                <a:ext cx="8686800" cy="1599158"/>
              </a:xfrm>
              <a:prstGeom prst="roundRect">
                <a:avLst>
                  <a:gd name="adj" fmla="val 10000"/>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7" name="Rounded Rectangle 10"/>
              <p:cNvSpPr/>
              <p:nvPr/>
            </p:nvSpPr>
            <p:spPr>
              <a:xfrm>
                <a:off x="1897063" y="3734841"/>
                <a:ext cx="6789737" cy="159915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51435" tIns="51435" rIns="51435" bIns="51435"/>
              <a:lstStyle/>
              <a:p>
                <a:pPr defTabSz="800100">
                  <a:lnSpc>
                    <a:spcPct val="90000"/>
                  </a:lnSpc>
                  <a:spcAft>
                    <a:spcPct val="35000"/>
                  </a:spcAft>
                  <a:defRPr/>
                </a:pPr>
                <a:r>
                  <a:rPr lang="en-US" sz="1050" b="1">
                    <a:solidFill>
                      <a:srgbClr val="161183"/>
                    </a:solidFill>
                  </a:rPr>
                  <a:t>US Subsidiary, BSV Biosciences Inc.**</a:t>
                </a:r>
                <a:endParaRPr lang="en-US" sz="1050">
                  <a:solidFill>
                    <a:srgbClr val="161183"/>
                  </a:solidFill>
                </a:endParaRPr>
              </a:p>
              <a:p>
                <a:pPr marL="114300" lvl="1" indent="-114300" defTabSz="800100">
                  <a:lnSpc>
                    <a:spcPct val="90000"/>
                  </a:lnSpc>
                  <a:spcAft>
                    <a:spcPct val="15000"/>
                  </a:spcAft>
                  <a:buFontTx/>
                  <a:buChar char="•"/>
                  <a:defRPr/>
                </a:pPr>
                <a:r>
                  <a:rPr lang="en-US" sz="1050">
                    <a:solidFill>
                      <a:srgbClr val="161183"/>
                    </a:solidFill>
                  </a:rPr>
                  <a:t>Focuses on developing recombinant proteins and monoclonal antibodies</a:t>
                </a:r>
                <a:endParaRPr lang="en-US" sz="1050">
                  <a:solidFill>
                    <a:srgbClr val="161183"/>
                  </a:solidFill>
                </a:endParaRPr>
              </a:p>
              <a:p>
                <a:pPr marL="114300" lvl="1" indent="-114300" defTabSz="800100">
                  <a:lnSpc>
                    <a:spcPct val="90000"/>
                  </a:lnSpc>
                  <a:spcAft>
                    <a:spcPct val="15000"/>
                  </a:spcAft>
                  <a:buFontTx/>
                  <a:buChar char="•"/>
                  <a:defRPr/>
                </a:pPr>
                <a:r>
                  <a:rPr lang="en-US" sz="1050">
                    <a:solidFill>
                      <a:srgbClr val="161183"/>
                    </a:solidFill>
                  </a:rPr>
                  <a:t>Initial molecular biology and genetic engineering activities leading to </a:t>
                </a:r>
                <a:r>
                  <a:rPr lang="en-US" sz="1050" b="1">
                    <a:solidFill>
                      <a:srgbClr val="161183"/>
                    </a:solidFill>
                  </a:rPr>
                  <a:t>development of cell lines</a:t>
                </a:r>
                <a:r>
                  <a:rPr lang="en-US" sz="1050">
                    <a:solidFill>
                      <a:srgbClr val="161183"/>
                    </a:solidFill>
                  </a:rPr>
                  <a:t> are carried out in the US subsidiary. </a:t>
                </a:r>
                <a:endParaRPr lang="en-US" sz="1050">
                  <a:solidFill>
                    <a:srgbClr val="161183"/>
                  </a:solidFill>
                </a:endParaRPr>
              </a:p>
            </p:txBody>
          </p:sp>
        </p:grpSp>
        <p:sp>
          <p:nvSpPr>
            <p:cNvPr id="15" name="Rounded Rectangle 14"/>
            <p:cNvSpPr/>
            <p:nvPr/>
          </p:nvSpPr>
          <p:spPr>
            <a:xfrm>
              <a:off x="769938" y="4808045"/>
              <a:ext cx="1736725" cy="1279962"/>
            </a:xfrm>
            <a:prstGeom prst="roundRect">
              <a:avLst>
                <a:gd name="adj" fmla="val 10000"/>
              </a:avLst>
            </a:prstGeom>
            <a:blipFill rotWithShape="0">
              <a:blip r:embed="rId9" cstate="prin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grpSp>
      <p:sp>
        <p:nvSpPr>
          <p:cNvPr id="40" name="TextBox 39"/>
          <p:cNvSpPr txBox="1"/>
          <p:nvPr/>
        </p:nvSpPr>
        <p:spPr>
          <a:xfrm>
            <a:off x="3771900" y="4857750"/>
            <a:ext cx="3771900" cy="321945"/>
          </a:xfrm>
          <a:prstGeom prst="rect">
            <a:avLst/>
          </a:prstGeom>
          <a:noFill/>
        </p:spPr>
        <p:txBody>
          <a:bodyPr>
            <a:spAutoFit/>
          </a:bodyPr>
          <a:lstStyle/>
          <a:p>
            <a:pPr algn="ctr">
              <a:defRPr/>
            </a:pPr>
            <a:r>
              <a:rPr lang="en-US" sz="750" i="1" dirty="0">
                <a:solidFill>
                  <a:schemeClr val="bg1">
                    <a:lumMod val="50000"/>
                  </a:schemeClr>
                </a:solidFill>
              </a:rPr>
              <a:t>**Operations have been scaled down since 2010 as the focus in now on commercializing the products</a:t>
            </a:r>
            <a:endParaRPr lang="en-US" sz="750" i="1" dirty="0">
              <a:solidFill>
                <a:schemeClr val="bg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p:sp>
        <p:nvSpPr>
          <p:cNvPr id="4" name="Slide Number Placeholder 3"/>
          <p:cNvSpPr>
            <a:spLocks noGrp="1"/>
          </p:cNvSpPr>
          <p:nvPr>
            <p:ph type="sldNum" sz="quarter" idx="12"/>
          </p:nvPr>
        </p:nvSpPr>
        <p:spPr/>
        <p:txBody>
          <a:bodyPr/>
          <a:p>
            <a:fld id="{287B7097-1791-5F4A-AF46-CC4520706DB5}" type="slidenum">
              <a:rPr lang="en-US" smtClean="0"/>
            </a:fld>
            <a:endParaRPr lang="en-US"/>
          </a:p>
        </p:txBody>
      </p:sp>
      <p:pic>
        <p:nvPicPr>
          <p:cNvPr id="102" name="Content Placeholder 101"/>
          <p:cNvPicPr>
            <a:picLocks noChangeAspect="1"/>
          </p:cNvPicPr>
          <p:nvPr>
            <p:ph sz="half" idx="1"/>
          </p:nvPr>
        </p:nvPicPr>
        <p:blipFill>
          <a:blip r:embed="rId1"/>
          <a:stretch>
            <a:fillRect/>
          </a:stretch>
        </p:blipFill>
        <p:spPr>
          <a:xfrm>
            <a:off x="93345" y="635"/>
            <a:ext cx="6719570" cy="5142865"/>
          </a:xfrm>
          <a:prstGeom prst="rect">
            <a:avLst/>
          </a:prstGeom>
          <a:noFill/>
          <a:ln w="9525">
            <a:noFill/>
          </a:ln>
        </p:spPr>
      </p:pic>
      <p:pic>
        <p:nvPicPr>
          <p:cNvPr id="103" name="Content Placeholder 102"/>
          <p:cNvPicPr/>
          <p:nvPr>
            <p:ph sz="half" idx="2"/>
          </p:nvPr>
        </p:nvPicPr>
        <p:blipFill>
          <a:blip r:embed="rId2"/>
          <a:stretch>
            <a:fillRect/>
          </a:stretch>
        </p:blipFill>
        <p:spPr>
          <a:xfrm>
            <a:off x="6925945" y="3370580"/>
            <a:ext cx="1476375" cy="1239520"/>
          </a:xfrm>
          <a:prstGeom prst="rect">
            <a:avLst/>
          </a:prstGeom>
          <a:noFill/>
          <a:ln w="9525">
            <a:noFill/>
          </a:ln>
        </p:spPr>
      </p:pic>
      <p:sp>
        <p:nvSpPr>
          <p:cNvPr id="9" name="TextBox 2"/>
          <p:cNvSpPr txBox="1"/>
          <p:nvPr/>
        </p:nvSpPr>
        <p:spPr>
          <a:xfrm>
            <a:off x="3958681" y="567781"/>
            <a:ext cx="4771208" cy="1200329"/>
          </a:xfrm>
          <a:prstGeom prst="rect">
            <a:avLst/>
          </a:prstGeom>
          <a:noFill/>
        </p:spPr>
        <p:txBody>
          <a:bodyPr wrap="square" rtlCol="0">
            <a:spAutoFit/>
          </a:bodyPr>
          <a:p>
            <a:pPr defTabSz="685800" hangingPunct="1"/>
            <a:r>
              <a:rPr lang="fr-FR" sz="3600" b="1" kern="1200" spc="225" dirty="0">
                <a:solidFill>
                  <a:srgbClr val="353477"/>
                </a:solidFill>
                <a:latin typeface="Oswald" pitchFamily="2" charset="77"/>
                <a:ea typeface="+mn-ea"/>
                <a:cs typeface="+mn-cs"/>
              </a:rPr>
              <a:t>Rh disease and need for local guidelines</a:t>
            </a:r>
            <a:endParaRPr lang="en-US" sz="3600" b="1" kern="1200" spc="225" dirty="0">
              <a:solidFill>
                <a:srgbClr val="353477"/>
              </a:solidFill>
              <a:latin typeface="Oswald" pitchFamily="2" charset="77"/>
              <a:ea typeface="+mn-ea"/>
              <a:cs typeface="+mn-cs"/>
            </a:endParaRPr>
          </a:p>
        </p:txBody>
      </p:sp>
      <p:sp>
        <p:nvSpPr>
          <p:cNvPr id="10" name="TextBox 2"/>
          <p:cNvSpPr txBox="1"/>
          <p:nvPr/>
        </p:nvSpPr>
        <p:spPr>
          <a:xfrm>
            <a:off x="3687445" y="2640965"/>
            <a:ext cx="754380" cy="460375"/>
          </a:xfrm>
          <a:prstGeom prst="rect">
            <a:avLst/>
          </a:prstGeom>
          <a:noFill/>
        </p:spPr>
        <p:txBody>
          <a:bodyPr wrap="square" rtlCol="0">
            <a:spAutoFit/>
          </a:bodyPr>
          <a:p>
            <a:pPr defTabSz="685800" hangingPunct="1"/>
            <a:r>
              <a:rPr lang="fr-FR" sz="2400" b="1" kern="1200" spc="225" dirty="0">
                <a:solidFill>
                  <a:srgbClr val="353477"/>
                </a:solidFill>
                <a:latin typeface="Calibri" panose="020F0502020204030204" pitchFamily="34" charset="0"/>
                <a:ea typeface="+mn-ea"/>
                <a:cs typeface="Calibri" panose="020F0502020204030204" pitchFamily="34" charset="0"/>
              </a:rPr>
              <a:t>Rh</a:t>
            </a:r>
            <a:r>
              <a:rPr lang="en-US" altLang="fr-FR" sz="2400" b="1" kern="1200" spc="225" dirty="0">
                <a:solidFill>
                  <a:srgbClr val="353477"/>
                </a:solidFill>
                <a:latin typeface="Calibri" panose="020F0502020204030204" pitchFamily="34" charset="0"/>
                <a:ea typeface="+mn-ea"/>
                <a:cs typeface="Calibri" panose="020F0502020204030204" pitchFamily="34" charset="0"/>
              </a:rPr>
              <a:t>-</a:t>
            </a:r>
            <a:r>
              <a:rPr lang="fr-FR" sz="2400" b="1" kern="1200" spc="225" dirty="0">
                <a:solidFill>
                  <a:srgbClr val="353477"/>
                </a:solidFill>
                <a:latin typeface="Calibri" panose="020F0502020204030204" pitchFamily="34" charset="0"/>
                <a:ea typeface="+mn-ea"/>
                <a:cs typeface="Calibri" panose="020F0502020204030204" pitchFamily="34" charset="0"/>
              </a:rPr>
              <a:t> </a:t>
            </a:r>
            <a:endParaRPr lang="en-US" sz="2400" b="1" kern="1200" spc="225" dirty="0">
              <a:solidFill>
                <a:srgbClr val="353477"/>
              </a:solidFill>
              <a:latin typeface="Calibri" panose="020F0502020204030204" pitchFamily="34" charset="0"/>
              <a:ea typeface="+mn-ea"/>
              <a:cs typeface="Calibri" panose="020F0502020204030204" pitchFamily="34" charset="0"/>
            </a:endParaRPr>
          </a:p>
        </p:txBody>
      </p:sp>
      <p:sp>
        <p:nvSpPr>
          <p:cNvPr id="12" name="TextBox 2"/>
          <p:cNvSpPr txBox="1"/>
          <p:nvPr/>
        </p:nvSpPr>
        <p:spPr>
          <a:xfrm>
            <a:off x="8402320" y="3888105"/>
            <a:ext cx="867410" cy="460375"/>
          </a:xfrm>
          <a:prstGeom prst="rect">
            <a:avLst/>
          </a:prstGeom>
          <a:noFill/>
        </p:spPr>
        <p:txBody>
          <a:bodyPr wrap="square" rtlCol="0">
            <a:spAutoFit/>
          </a:bodyPr>
          <a:p>
            <a:pPr defTabSz="685800" hangingPunct="1"/>
            <a:r>
              <a:rPr lang="fr-FR" sz="2400" b="1" kern="1200" spc="225" dirty="0">
                <a:solidFill>
                  <a:srgbClr val="353477"/>
                </a:solidFill>
                <a:latin typeface="Calibri" panose="020F0502020204030204" pitchFamily="34" charset="0"/>
                <a:ea typeface="+mn-ea"/>
                <a:cs typeface="Calibri" panose="020F0502020204030204" pitchFamily="34" charset="0"/>
              </a:rPr>
              <a:t>Rh</a:t>
            </a:r>
            <a:r>
              <a:rPr lang="en-US" altLang="fr-FR" sz="2400" b="1" kern="1200" spc="225" dirty="0">
                <a:solidFill>
                  <a:srgbClr val="353477"/>
                </a:solidFill>
                <a:latin typeface="Calibri" panose="020F0502020204030204" pitchFamily="34" charset="0"/>
                <a:ea typeface="+mn-ea"/>
                <a:cs typeface="Calibri" panose="020F0502020204030204" pitchFamily="34" charset="0"/>
              </a:rPr>
              <a:t>+</a:t>
            </a:r>
            <a:r>
              <a:rPr lang="fr-FR" sz="2400" b="1" kern="1200" spc="225" dirty="0">
                <a:solidFill>
                  <a:srgbClr val="353477"/>
                </a:solidFill>
                <a:latin typeface="Calibri" panose="020F0502020204030204" pitchFamily="34" charset="0"/>
                <a:ea typeface="+mn-ea"/>
                <a:cs typeface="Calibri" panose="020F0502020204030204" pitchFamily="34" charset="0"/>
              </a:rPr>
              <a:t> </a:t>
            </a:r>
            <a:endParaRPr lang="en-US" sz="2400" b="1" kern="1200" spc="225" dirty="0">
              <a:solidFill>
                <a:srgbClr val="353477"/>
              </a:solidFill>
              <a:latin typeface="Calibri" panose="020F0502020204030204" pitchFamily="34" charset="0"/>
              <a:ea typeface="+mn-ea"/>
              <a:cs typeface="Calibri" panose="020F0502020204030204" pitchFamily="34" charset="0"/>
            </a:endParaRPr>
          </a:p>
        </p:txBody>
      </p:sp>
      <p:sp>
        <p:nvSpPr>
          <p:cNvPr id="17" name="Freeform 16"/>
          <p:cNvSpPr/>
          <p:nvPr/>
        </p:nvSpPr>
        <p:spPr>
          <a:xfrm>
            <a:off x="3281045" y="3144520"/>
            <a:ext cx="3644265" cy="573405"/>
          </a:xfrm>
          <a:custGeom>
            <a:avLst/>
            <a:gdLst>
              <a:gd name="connisteX0" fmla="*/ 0 w 3644265"/>
              <a:gd name="connsiteY0" fmla="*/ 43456 h 573107"/>
              <a:gd name="connisteX1" fmla="*/ 384810 w 3644265"/>
              <a:gd name="connsiteY1" fmla="*/ 9801 h 573107"/>
              <a:gd name="connisteX2" fmla="*/ 735330 w 3644265"/>
              <a:gd name="connsiteY2" fmla="*/ 202206 h 573107"/>
              <a:gd name="connisteX3" fmla="*/ 791845 w 3644265"/>
              <a:gd name="connsiteY3" fmla="*/ 451126 h 573107"/>
              <a:gd name="connisteX4" fmla="*/ 1052195 w 3644265"/>
              <a:gd name="connsiteY4" fmla="*/ 484781 h 573107"/>
              <a:gd name="connisteX5" fmla="*/ 1086485 w 3644265"/>
              <a:gd name="connsiteY5" fmla="*/ 292376 h 573107"/>
              <a:gd name="connisteX6" fmla="*/ 927735 w 3644265"/>
              <a:gd name="connsiteY6" fmla="*/ 280946 h 573107"/>
              <a:gd name="connisteX7" fmla="*/ 871220 w 3644265"/>
              <a:gd name="connsiteY7" fmla="*/ 451126 h 573107"/>
              <a:gd name="connisteX8" fmla="*/ 1301115 w 3644265"/>
              <a:gd name="connsiteY8" fmla="*/ 541296 h 573107"/>
              <a:gd name="connisteX9" fmla="*/ 1663700 w 3644265"/>
              <a:gd name="connsiteY9" fmla="*/ 348891 h 573107"/>
              <a:gd name="connisteX10" fmla="*/ 2025650 w 3644265"/>
              <a:gd name="connsiteY10" fmla="*/ 213001 h 573107"/>
              <a:gd name="connisteX11" fmla="*/ 2331085 w 3644265"/>
              <a:gd name="connsiteY11" fmla="*/ 496211 h 573107"/>
              <a:gd name="connisteX12" fmla="*/ 2727325 w 3644265"/>
              <a:gd name="connsiteY12" fmla="*/ 564156 h 573107"/>
              <a:gd name="connisteX13" fmla="*/ 3067050 w 3644265"/>
              <a:gd name="connsiteY13" fmla="*/ 383181 h 573107"/>
              <a:gd name="connisteX14" fmla="*/ 3100705 w 3644265"/>
              <a:gd name="connsiteY14" fmla="*/ 190776 h 573107"/>
              <a:gd name="connisteX15" fmla="*/ 2919730 w 3644265"/>
              <a:gd name="connsiteY15" fmla="*/ 190776 h 573107"/>
              <a:gd name="connisteX16" fmla="*/ 2942590 w 3644265"/>
              <a:gd name="connsiteY16" fmla="*/ 338096 h 573107"/>
              <a:gd name="connisteX17" fmla="*/ 3180080 w 3644265"/>
              <a:gd name="connsiteY17" fmla="*/ 405406 h 573107"/>
              <a:gd name="connisteX18" fmla="*/ 3564890 w 3644265"/>
              <a:gd name="connsiteY18" fmla="*/ 338096 h 573107"/>
              <a:gd name="connisteX19" fmla="*/ 3644265 w 3644265"/>
              <a:gd name="connsiteY19" fmla="*/ 371751 h 57310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3644265" h="573108">
                <a:moveTo>
                  <a:pt x="0" y="43457"/>
                </a:moveTo>
                <a:cubicBezTo>
                  <a:pt x="69850" y="32662"/>
                  <a:pt x="237490" y="-21948"/>
                  <a:pt x="384810" y="9802"/>
                </a:cubicBezTo>
                <a:cubicBezTo>
                  <a:pt x="532130" y="41552"/>
                  <a:pt x="654050" y="113942"/>
                  <a:pt x="735330" y="202207"/>
                </a:cubicBezTo>
                <a:cubicBezTo>
                  <a:pt x="816610" y="290472"/>
                  <a:pt x="728345" y="394612"/>
                  <a:pt x="791845" y="451127"/>
                </a:cubicBezTo>
                <a:cubicBezTo>
                  <a:pt x="855345" y="507642"/>
                  <a:pt x="993140" y="516532"/>
                  <a:pt x="1052195" y="484782"/>
                </a:cubicBezTo>
                <a:cubicBezTo>
                  <a:pt x="1111250" y="453032"/>
                  <a:pt x="1111250" y="333017"/>
                  <a:pt x="1086485" y="292377"/>
                </a:cubicBezTo>
                <a:cubicBezTo>
                  <a:pt x="1061720" y="251737"/>
                  <a:pt x="970915" y="249197"/>
                  <a:pt x="927735" y="280947"/>
                </a:cubicBezTo>
                <a:cubicBezTo>
                  <a:pt x="884555" y="312697"/>
                  <a:pt x="796290" y="399057"/>
                  <a:pt x="871220" y="451127"/>
                </a:cubicBezTo>
                <a:cubicBezTo>
                  <a:pt x="946150" y="503197"/>
                  <a:pt x="1142365" y="561617"/>
                  <a:pt x="1301115" y="541297"/>
                </a:cubicBezTo>
                <a:cubicBezTo>
                  <a:pt x="1459865" y="520977"/>
                  <a:pt x="1518920" y="414297"/>
                  <a:pt x="1663700" y="348892"/>
                </a:cubicBezTo>
                <a:cubicBezTo>
                  <a:pt x="1808480" y="283487"/>
                  <a:pt x="1892300" y="183792"/>
                  <a:pt x="2025650" y="213002"/>
                </a:cubicBezTo>
                <a:cubicBezTo>
                  <a:pt x="2159000" y="242212"/>
                  <a:pt x="2190750" y="425727"/>
                  <a:pt x="2331085" y="496212"/>
                </a:cubicBezTo>
                <a:cubicBezTo>
                  <a:pt x="2471420" y="566697"/>
                  <a:pt x="2580005" y="587017"/>
                  <a:pt x="2727325" y="564157"/>
                </a:cubicBezTo>
                <a:cubicBezTo>
                  <a:pt x="2874645" y="541297"/>
                  <a:pt x="2992120" y="458112"/>
                  <a:pt x="3067050" y="383182"/>
                </a:cubicBezTo>
                <a:cubicBezTo>
                  <a:pt x="3141980" y="308252"/>
                  <a:pt x="3129915" y="229512"/>
                  <a:pt x="3100705" y="190777"/>
                </a:cubicBezTo>
                <a:cubicBezTo>
                  <a:pt x="3071495" y="152042"/>
                  <a:pt x="2951480" y="161567"/>
                  <a:pt x="2919730" y="190777"/>
                </a:cubicBezTo>
                <a:cubicBezTo>
                  <a:pt x="2887980" y="219987"/>
                  <a:pt x="2890520" y="294917"/>
                  <a:pt x="2942590" y="338097"/>
                </a:cubicBezTo>
                <a:cubicBezTo>
                  <a:pt x="2994660" y="381277"/>
                  <a:pt x="3055620" y="405407"/>
                  <a:pt x="3180080" y="405407"/>
                </a:cubicBezTo>
                <a:cubicBezTo>
                  <a:pt x="3304540" y="405407"/>
                  <a:pt x="3472180" y="345082"/>
                  <a:pt x="3564890" y="338097"/>
                </a:cubicBezTo>
                <a:cubicBezTo>
                  <a:pt x="3657600" y="331112"/>
                  <a:pt x="3636010" y="363497"/>
                  <a:pt x="3644265" y="371752"/>
                </a:cubicBezTo>
              </a:path>
            </a:pathLst>
          </a:cu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026626" y="1009106"/>
            <a:ext cx="4771208" cy="1200329"/>
          </a:xfrm>
          <a:prstGeom prst="rect">
            <a:avLst/>
          </a:prstGeom>
          <a:noFill/>
        </p:spPr>
        <p:txBody>
          <a:bodyPr wrap="square" rtlCol="0">
            <a:spAutoFit/>
          </a:bodyPr>
          <a:lstStyle/>
          <a:p>
            <a:pPr defTabSz="685800" hangingPunct="1"/>
            <a:r>
              <a:rPr lang="fr-FR" sz="3600" b="1" kern="1200" spc="225" dirty="0">
                <a:solidFill>
                  <a:srgbClr val="353477"/>
                </a:solidFill>
                <a:latin typeface="Oswald" pitchFamily="2" charset="77"/>
                <a:ea typeface="+mn-ea"/>
                <a:cs typeface="+mn-cs"/>
              </a:rPr>
              <a:t>Rh disease and need for local guidelines</a:t>
            </a:r>
            <a:endParaRPr lang="en-US" sz="3600" b="1" kern="1200" spc="225" dirty="0">
              <a:solidFill>
                <a:srgbClr val="353477"/>
              </a:solidFill>
              <a:latin typeface="Oswald" pitchFamily="2" charset="77"/>
              <a:ea typeface="+mn-ea"/>
              <a:cs typeface="+mn-cs"/>
            </a:endParaRPr>
          </a:p>
        </p:txBody>
      </p:sp>
      <p:sp>
        <p:nvSpPr>
          <p:cNvPr id="2" name="Slide Number Placeholder 1"/>
          <p:cNvSpPr>
            <a:spLocks noGrp="1"/>
          </p:cNvSpPr>
          <p:nvPr>
            <p:ph type="sldNum" sz="quarter" idx="12"/>
          </p:nvPr>
        </p:nvSpPr>
        <p:spPr/>
        <p:txBody>
          <a:bodyPr/>
          <a:lstStyle/>
          <a:p>
            <a:pPr defTabSz="685800" hangingPunct="1"/>
            <a:fld id="{287B7097-1791-5F4A-AF46-CC4520706DB5}" type="slidenum">
              <a:rPr lang="en-US" kern="120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marL="171450" indent="-171450">
              <a:buAutoNum type="arabicPeriod"/>
            </a:pPr>
            <a:r>
              <a:rPr lang="en-IN" dirty="0" err="1">
                <a:sym typeface="+mn-ea"/>
              </a:rPr>
              <a:t>Allagoa</a:t>
            </a:r>
            <a:r>
              <a:rPr lang="en-IN" dirty="0">
                <a:sym typeface="+mn-ea"/>
              </a:rPr>
              <a:t> DO, </a:t>
            </a:r>
            <a:r>
              <a:rPr lang="en-IN" dirty="0" err="1">
                <a:sym typeface="+mn-ea"/>
              </a:rPr>
              <a:t>Oriji</a:t>
            </a:r>
            <a:r>
              <a:rPr lang="en-IN" dirty="0">
                <a:sym typeface="+mn-ea"/>
              </a:rPr>
              <a:t> PC, Briggs DC, </a:t>
            </a:r>
            <a:r>
              <a:rPr lang="en-IN" dirty="0" err="1">
                <a:sym typeface="+mn-ea"/>
              </a:rPr>
              <a:t>Ikoro</a:t>
            </a:r>
            <a:r>
              <a:rPr lang="en-IN" dirty="0">
                <a:sym typeface="+mn-ea"/>
              </a:rPr>
              <a:t> C, </a:t>
            </a:r>
            <a:r>
              <a:rPr lang="en-IN" dirty="0" err="1">
                <a:sym typeface="+mn-ea"/>
              </a:rPr>
              <a:t>Unachukwu</a:t>
            </a:r>
            <a:r>
              <a:rPr lang="en-IN" dirty="0">
                <a:sym typeface="+mn-ea"/>
              </a:rPr>
              <a:t> CE, </a:t>
            </a:r>
            <a:r>
              <a:rPr lang="en-IN" dirty="0" err="1">
                <a:sym typeface="+mn-ea"/>
              </a:rPr>
              <a:t>Ubom</a:t>
            </a:r>
            <a:r>
              <a:rPr lang="en-IN" dirty="0">
                <a:sym typeface="+mn-ea"/>
              </a:rPr>
              <a:t> AE, </a:t>
            </a:r>
            <a:r>
              <a:rPr lang="en-IN" dirty="0" err="1">
                <a:sym typeface="+mn-ea"/>
              </a:rPr>
              <a:t>Atemie</a:t>
            </a:r>
            <a:r>
              <a:rPr lang="en-IN" dirty="0">
                <a:sym typeface="+mn-ea"/>
              </a:rPr>
              <a:t> G, and </a:t>
            </a:r>
            <a:r>
              <a:rPr lang="en-IN" dirty="0" err="1">
                <a:sym typeface="+mn-ea"/>
              </a:rPr>
              <a:t>Eneni</a:t>
            </a:r>
            <a:r>
              <a:rPr lang="en-IN" dirty="0">
                <a:sym typeface="+mn-ea"/>
              </a:rPr>
              <a:t> B. (2021).</a:t>
            </a:r>
            <a:r>
              <a:rPr lang="en-IN" b="1" dirty="0">
                <a:sym typeface="+mn-ea"/>
              </a:rPr>
              <a:t> Rhesus negative pregnancy: prevalence and </a:t>
            </a:r>
            <a:r>
              <a:rPr lang="en-IN" b="1" dirty="0" err="1">
                <a:sym typeface="+mn-ea"/>
              </a:rPr>
              <a:t>foetomaternal</a:t>
            </a:r>
            <a:r>
              <a:rPr lang="en-IN" b="1" dirty="0">
                <a:sym typeface="+mn-ea"/>
              </a:rPr>
              <a:t> outcomes in a tertiary hospital, South-South Nigeria</a:t>
            </a:r>
            <a:r>
              <a:rPr lang="en-IN" dirty="0">
                <a:sym typeface="+mn-ea"/>
              </a:rPr>
              <a:t>. Eur. J. Med. Health Sci., 3(5), 123-131.</a:t>
            </a:r>
            <a:endParaRPr lang="en-IN" dirty="0"/>
          </a:p>
          <a:p>
            <a:pPr marL="171450" indent="-171450">
              <a:buAutoNum type="arabicPeriod"/>
            </a:pPr>
            <a:r>
              <a:rPr lang="en-IN" dirty="0">
                <a:sym typeface="+mn-ea"/>
              </a:rPr>
              <a:t>Jeremiah ZA, </a:t>
            </a:r>
            <a:r>
              <a:rPr lang="en-IN" dirty="0" err="1">
                <a:sym typeface="+mn-ea"/>
              </a:rPr>
              <a:t>Mordi</a:t>
            </a:r>
            <a:r>
              <a:rPr lang="en-IN" dirty="0">
                <a:sym typeface="+mn-ea"/>
              </a:rPr>
              <a:t> A, </a:t>
            </a:r>
            <a:r>
              <a:rPr lang="en-IN" dirty="0" err="1">
                <a:sym typeface="+mn-ea"/>
              </a:rPr>
              <a:t>Buseri</a:t>
            </a:r>
            <a:r>
              <a:rPr lang="en-IN" dirty="0">
                <a:sym typeface="+mn-ea"/>
              </a:rPr>
              <a:t> FI, </a:t>
            </a:r>
            <a:r>
              <a:rPr lang="en-IN" dirty="0" err="1">
                <a:sym typeface="+mn-ea"/>
              </a:rPr>
              <a:t>Adias</a:t>
            </a:r>
            <a:r>
              <a:rPr lang="en-IN" dirty="0">
                <a:sym typeface="+mn-ea"/>
              </a:rPr>
              <a:t> TC. </a:t>
            </a:r>
            <a:r>
              <a:rPr lang="en-IN" b="1" dirty="0">
                <a:sym typeface="+mn-ea"/>
              </a:rPr>
              <a:t>Frequencies of maternal red blood cell alloantibodies in Port Harcourt, Nigeria</a:t>
            </a:r>
            <a:r>
              <a:rPr lang="en-IN" dirty="0">
                <a:sym typeface="+mn-ea"/>
              </a:rPr>
              <a:t>. Asian J </a:t>
            </a:r>
            <a:r>
              <a:rPr lang="en-IN" dirty="0" err="1">
                <a:sym typeface="+mn-ea"/>
              </a:rPr>
              <a:t>Transfus</a:t>
            </a:r>
            <a:r>
              <a:rPr lang="en-IN" dirty="0">
                <a:sym typeface="+mn-ea"/>
              </a:rPr>
              <a:t> Sci. 2011 Jan;5(1):39-41. </a:t>
            </a:r>
            <a:r>
              <a:rPr lang="en-IN" dirty="0" err="1">
                <a:sym typeface="+mn-ea"/>
              </a:rPr>
              <a:t>doi</a:t>
            </a:r>
            <a:r>
              <a:rPr lang="en-IN" dirty="0">
                <a:sym typeface="+mn-ea"/>
              </a:rPr>
              <a:t>: 10.4103/0973-6247.75987</a:t>
            </a:r>
            <a:endParaRPr lang="en-IN" dirty="0"/>
          </a:p>
          <a:p>
            <a:pPr marL="171450" indent="-171450">
              <a:buAutoNum type="arabicPeriod"/>
            </a:pPr>
            <a:r>
              <a:rPr lang="en-IN" dirty="0">
                <a:sym typeface="+mn-ea"/>
              </a:rPr>
              <a:t>IPPF Africa, Planned Parenthood, </a:t>
            </a:r>
            <a:r>
              <a:rPr lang="en-IN" dirty="0">
                <a:sym typeface="+mn-ea"/>
                <a:hlinkClick r:id="rId1"/>
              </a:rPr>
              <a:t>https://africa.ippf.org/media-center/ippf-launches-free-online-medical-abortion-course retrieved on 24/05/2023</a:t>
            </a:r>
            <a:endParaRPr lang="en-IN" dirty="0"/>
          </a:p>
          <a:p>
            <a:endParaRPr lang="en-US"/>
          </a:p>
        </p:txBody>
      </p:sp>
      <p:sp>
        <p:nvSpPr>
          <p:cNvPr id="4" name="Slide Number Placeholder 3"/>
          <p:cNvSpPr>
            <a:spLocks noGrp="1"/>
          </p:cNvSpPr>
          <p:nvPr>
            <p:ph type="sldNum" sz="quarter" idx="12"/>
          </p:nvPr>
        </p:nvSpPr>
        <p:spPr/>
        <p:txBody>
          <a:bodyPr/>
          <a:p>
            <a:fld id="{287B7097-1791-5F4A-AF46-CC4520706DB5}" type="slidenum">
              <a:rPr lang="en-US" smtClean="0"/>
            </a:fld>
            <a:endParaRPr lang="en-US"/>
          </a:p>
        </p:txBody>
      </p:sp>
      <p:sp>
        <p:nvSpPr>
          <p:cNvPr id="5" name="Title 1"/>
          <p:cNvSpPr>
            <a:spLocks noGrp="1"/>
          </p:cNvSpPr>
          <p:nvPr/>
        </p:nvSpPr>
        <p:spPr>
          <a:xfrm>
            <a:off x="407670" y="387509"/>
            <a:ext cx="8515350" cy="588623"/>
          </a:xfrm>
          <a:prstGeom prst="rect">
            <a:avLst/>
          </a:prstGeom>
          <a:solidFill>
            <a:srgbClr val="F7E119"/>
          </a:solidFill>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Background: Nigeria</a:t>
            </a:r>
            <a:endParaRPr lang="en-IN"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 To Transparent Gradient Png ,HD PNG . (+) Pictures - vhv.rs"/>
          <p:cNvPicPr>
            <a:picLocks noChangeAspect="1" noChangeArrowheads="1"/>
          </p:cNvPicPr>
          <p:nvPr/>
        </p:nvPicPr>
        <p:blipFill>
          <a:blip r:embed="rId1" cstate="print">
            <a:alphaModFix amt="32000"/>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3844"/>
            <a:ext cx="8515350" cy="588623"/>
          </a:xfrm>
          <a:solidFill>
            <a:srgbClr val="F7E119"/>
          </a:solidFill>
        </p:spPr>
        <p:txBody>
          <a:bodyPr/>
          <a:lstStyle/>
          <a:p>
            <a:r>
              <a:rPr lang="en-US" dirty="0"/>
              <a:t>Background: Nigeria</a:t>
            </a:r>
            <a:endParaRPr lang="en-IN" dirty="0"/>
          </a:p>
        </p:txBody>
      </p:sp>
      <p:sp>
        <p:nvSpPr>
          <p:cNvPr id="3" name="Content Placeholder 2"/>
          <p:cNvSpPr>
            <a:spLocks noGrp="1"/>
          </p:cNvSpPr>
          <p:nvPr>
            <p:ph idx="1"/>
          </p:nvPr>
        </p:nvSpPr>
        <p:spPr>
          <a:xfrm>
            <a:off x="628650" y="1369219"/>
            <a:ext cx="7886700" cy="2657091"/>
          </a:xfrm>
        </p:spPr>
        <p:txBody>
          <a:bodyPr>
            <a:normAutofit fontScale="77500" lnSpcReduction="20000"/>
          </a:bodyPr>
          <a:lstStyle/>
          <a:p>
            <a:r>
              <a:rPr lang="en-US" dirty="0"/>
              <a:t>Reported Rh</a:t>
            </a:r>
            <a:r>
              <a:rPr lang="en-US" b="1" baseline="30000" dirty="0"/>
              <a:t>-</a:t>
            </a:r>
            <a:r>
              <a:rPr lang="en-US" dirty="0"/>
              <a:t> prevalence between 2.27%</a:t>
            </a:r>
            <a:r>
              <a:rPr lang="en-US" baseline="30000" dirty="0"/>
              <a:t>1</a:t>
            </a:r>
            <a:r>
              <a:rPr lang="en-US" dirty="0"/>
              <a:t> and 8.6%</a:t>
            </a:r>
            <a:r>
              <a:rPr lang="en-US" baseline="30000" dirty="0"/>
              <a:t>2</a:t>
            </a:r>
            <a:endParaRPr lang="en-US" baseline="30000" dirty="0"/>
          </a:p>
          <a:p>
            <a:r>
              <a:rPr lang="en-US" dirty="0"/>
              <a:t>10,500,000 pregnancies annually, 2,990,000 unintended, 1,430,000 ended in abortion.3 </a:t>
            </a:r>
            <a:endParaRPr lang="en-US" dirty="0"/>
          </a:p>
          <a:p>
            <a:r>
              <a:rPr lang="en-US" dirty="0"/>
              <a:t>Eligible population 162K. Only ~43K (~27%) annually receive Anti-D prophylaxis </a:t>
            </a:r>
            <a:endParaRPr lang="en-US" dirty="0"/>
          </a:p>
          <a:p>
            <a:r>
              <a:rPr lang="en-US" dirty="0"/>
              <a:t>No National </a:t>
            </a:r>
            <a:r>
              <a:rPr lang="en-US" dirty="0">
                <a:highlight>
                  <a:srgbClr val="FFFF00"/>
                </a:highlight>
              </a:rPr>
              <a:t>guidelines</a:t>
            </a:r>
            <a:r>
              <a:rPr lang="en-US" dirty="0"/>
              <a:t> and very low usage of </a:t>
            </a:r>
            <a:r>
              <a:rPr lang="en-US" dirty="0" err="1"/>
              <a:t>antiD</a:t>
            </a:r>
            <a:r>
              <a:rPr lang="en-US" dirty="0"/>
              <a:t> prophylaxis especially in resource limited settings</a:t>
            </a:r>
            <a:endParaRPr lang="en-US" dirty="0"/>
          </a:p>
          <a:p>
            <a:r>
              <a:rPr lang="en-US" dirty="0"/>
              <a:t>Lack of information on how many </a:t>
            </a:r>
            <a:r>
              <a:rPr lang="en-US" b="1" dirty="0">
                <a:highlight>
                  <a:srgbClr val="FFFF00"/>
                </a:highlight>
              </a:rPr>
              <a:t>women get their blood grouping done </a:t>
            </a:r>
            <a:r>
              <a:rPr lang="en-US" dirty="0"/>
              <a:t>during pregnancy </a:t>
            </a:r>
            <a:endParaRPr lang="en-US" dirty="0"/>
          </a:p>
          <a:p>
            <a:r>
              <a:rPr lang="en-US" dirty="0"/>
              <a:t>Access to</a:t>
            </a:r>
            <a:r>
              <a:rPr lang="en-US" dirty="0">
                <a:highlight>
                  <a:srgbClr val="FFFF00"/>
                </a:highlight>
              </a:rPr>
              <a:t> ICT </a:t>
            </a:r>
            <a:r>
              <a:rPr lang="en-US" dirty="0"/>
              <a:t>is limited</a:t>
            </a:r>
            <a:endParaRPr lang="en-US" dirty="0"/>
          </a:p>
          <a:p>
            <a:r>
              <a:rPr lang="en-US" dirty="0"/>
              <a:t>Severe lack of </a:t>
            </a:r>
            <a:r>
              <a:rPr lang="en-US" dirty="0">
                <a:highlight>
                  <a:srgbClr val="FFFF00"/>
                </a:highlight>
              </a:rPr>
              <a:t>awareness</a:t>
            </a:r>
            <a:r>
              <a:rPr lang="en-US" dirty="0"/>
              <a:t> about HDFN, Blood grouping, and prophylaxis among women</a:t>
            </a:r>
            <a:endParaRPr lang="en-US" dirty="0"/>
          </a:p>
        </p:txBody>
      </p:sp>
      <p:sp>
        <p:nvSpPr>
          <p:cNvPr id="5" name="TextBox 4"/>
          <p:cNvSpPr txBox="1"/>
          <p:nvPr/>
        </p:nvSpPr>
        <p:spPr>
          <a:xfrm>
            <a:off x="340135" y="4165617"/>
            <a:ext cx="8696939" cy="507831"/>
          </a:xfrm>
          <a:prstGeom prst="rect">
            <a:avLst/>
          </a:prstGeom>
          <a:noFill/>
        </p:spPr>
        <p:txBody>
          <a:bodyPr wrap="square">
            <a:spAutoFit/>
          </a:bodyPr>
          <a:lstStyle/>
          <a:p>
            <a:pPr marL="171450" indent="-171450">
              <a:buAutoNum type="arabicPeriod"/>
            </a:pPr>
            <a:r>
              <a:rPr lang="en-IN" sz="675" dirty="0" err="1"/>
              <a:t>Allagoa</a:t>
            </a:r>
            <a:r>
              <a:rPr lang="en-IN" sz="675" dirty="0"/>
              <a:t> DO, </a:t>
            </a:r>
            <a:r>
              <a:rPr lang="en-IN" sz="675" dirty="0" err="1"/>
              <a:t>Oriji</a:t>
            </a:r>
            <a:r>
              <a:rPr lang="en-IN" sz="675" dirty="0"/>
              <a:t> PC, Briggs DC, </a:t>
            </a:r>
            <a:r>
              <a:rPr lang="en-IN" sz="675" dirty="0" err="1"/>
              <a:t>Ikoro</a:t>
            </a:r>
            <a:r>
              <a:rPr lang="en-IN" sz="675" dirty="0"/>
              <a:t> C, </a:t>
            </a:r>
            <a:r>
              <a:rPr lang="en-IN" sz="675" dirty="0" err="1"/>
              <a:t>Unachukwu</a:t>
            </a:r>
            <a:r>
              <a:rPr lang="en-IN" sz="675" dirty="0"/>
              <a:t> CE, </a:t>
            </a:r>
            <a:r>
              <a:rPr lang="en-IN" sz="675" dirty="0" err="1"/>
              <a:t>Ubom</a:t>
            </a:r>
            <a:r>
              <a:rPr lang="en-IN" sz="675" dirty="0"/>
              <a:t> AE, </a:t>
            </a:r>
            <a:r>
              <a:rPr lang="en-IN" sz="675" dirty="0" err="1"/>
              <a:t>Atemie</a:t>
            </a:r>
            <a:r>
              <a:rPr lang="en-IN" sz="675" dirty="0"/>
              <a:t> G, and </a:t>
            </a:r>
            <a:r>
              <a:rPr lang="en-IN" sz="675" dirty="0" err="1"/>
              <a:t>Eneni</a:t>
            </a:r>
            <a:r>
              <a:rPr lang="en-IN" sz="675" dirty="0"/>
              <a:t> B. (2021). Rhesus negative pregnancy: prevalence and </a:t>
            </a:r>
            <a:r>
              <a:rPr lang="en-IN" sz="675" dirty="0" err="1"/>
              <a:t>foetomaternal</a:t>
            </a:r>
            <a:r>
              <a:rPr lang="en-IN" sz="675" dirty="0"/>
              <a:t> outcomes in a tertiary hospital, South-South Nigeria. Eur. J. Med. Health Sci., 3(5), 123-131.</a:t>
            </a:r>
            <a:endParaRPr lang="en-IN" sz="675" dirty="0"/>
          </a:p>
          <a:p>
            <a:pPr marL="171450" indent="-171450">
              <a:buAutoNum type="arabicPeriod"/>
            </a:pPr>
            <a:r>
              <a:rPr lang="en-IN" sz="675" dirty="0"/>
              <a:t>Jeremiah ZA, </a:t>
            </a:r>
            <a:r>
              <a:rPr lang="en-IN" sz="675" dirty="0" err="1"/>
              <a:t>Mordi</a:t>
            </a:r>
            <a:r>
              <a:rPr lang="en-IN" sz="675" dirty="0"/>
              <a:t> A, </a:t>
            </a:r>
            <a:r>
              <a:rPr lang="en-IN" sz="675" dirty="0" err="1"/>
              <a:t>Buseri</a:t>
            </a:r>
            <a:r>
              <a:rPr lang="en-IN" sz="675" dirty="0"/>
              <a:t> FI, </a:t>
            </a:r>
            <a:r>
              <a:rPr lang="en-IN" sz="675" dirty="0" err="1"/>
              <a:t>Adias</a:t>
            </a:r>
            <a:r>
              <a:rPr lang="en-IN" sz="675" dirty="0"/>
              <a:t> TC. Frequencies of maternal red blood cell alloantibodies in Port Harcourt, Nigeria. Asian J </a:t>
            </a:r>
            <a:r>
              <a:rPr lang="en-IN" sz="675" dirty="0" err="1"/>
              <a:t>Transfus</a:t>
            </a:r>
            <a:r>
              <a:rPr lang="en-IN" sz="675" dirty="0"/>
              <a:t> Sci. 2011 Jan;5(1):39-41. </a:t>
            </a:r>
            <a:r>
              <a:rPr lang="en-IN" sz="675" dirty="0" err="1"/>
              <a:t>doi</a:t>
            </a:r>
            <a:r>
              <a:rPr lang="en-IN" sz="675" dirty="0"/>
              <a:t>: 10.4103/0973-6247.75987</a:t>
            </a:r>
            <a:endParaRPr lang="en-IN" sz="675" dirty="0"/>
          </a:p>
          <a:p>
            <a:pPr marL="171450" indent="-171450">
              <a:buAutoNum type="arabicPeriod"/>
            </a:pPr>
            <a:r>
              <a:rPr lang="en-IN" sz="675" dirty="0"/>
              <a:t>IPPF Africa, Planned Parenthood, </a:t>
            </a:r>
            <a:r>
              <a:rPr lang="en-IN" sz="675" dirty="0">
                <a:hlinkClick r:id="rId2"/>
              </a:rPr>
              <a:t>https://africa.ippf.org/media-center/ippf-launches-free-online-medical-abortion-course retrieved on 24/05/2023</a:t>
            </a:r>
            <a:endParaRPr lang="en-IN" sz="67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 To Transparent Gradient Png ,HD PNG . (+) Pictures - vhv.rs"/>
          <p:cNvPicPr>
            <a:picLocks noChangeAspect="1" noChangeArrowheads="1"/>
          </p:cNvPicPr>
          <p:nvPr/>
        </p:nvPicPr>
        <p:blipFill>
          <a:blip r:embed="rId1" cstate="print">
            <a:alphaModFix amt="32000"/>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3844"/>
            <a:ext cx="8515350" cy="588623"/>
          </a:xfrm>
          <a:solidFill>
            <a:srgbClr val="F7E119"/>
          </a:solidFill>
        </p:spPr>
        <p:txBody>
          <a:bodyPr>
            <a:noAutofit/>
          </a:bodyPr>
          <a:lstStyle/>
          <a:p>
            <a:r>
              <a:rPr lang="en-US" sz="2100" dirty="0"/>
              <a:t>Possible reasons for continuing cases of Rh isoimmunization</a:t>
            </a:r>
            <a:endParaRPr lang="en-IN" sz="2100" dirty="0"/>
          </a:p>
        </p:txBody>
      </p:sp>
      <p:sp>
        <p:nvSpPr>
          <p:cNvPr id="3" name="Content Placeholder 2"/>
          <p:cNvSpPr>
            <a:spLocks noGrp="1"/>
          </p:cNvSpPr>
          <p:nvPr>
            <p:ph idx="1"/>
          </p:nvPr>
        </p:nvSpPr>
        <p:spPr>
          <a:xfrm>
            <a:off x="628649" y="1136310"/>
            <a:ext cx="7886700" cy="3310329"/>
          </a:xfrm>
        </p:spPr>
        <p:txBody>
          <a:bodyPr>
            <a:normAutofit fontScale="85000" lnSpcReduction="20000"/>
          </a:bodyPr>
          <a:lstStyle/>
          <a:p>
            <a:r>
              <a:rPr lang="en-US" dirty="0"/>
              <a:t>Cost of procuring anti-D</a:t>
            </a:r>
            <a:endParaRPr lang="en-US" dirty="0"/>
          </a:p>
          <a:p>
            <a:r>
              <a:rPr lang="en-US" dirty="0"/>
              <a:t>Absence of a universal access program for all Rh-negative women; </a:t>
            </a:r>
            <a:endParaRPr lang="en-US" dirty="0"/>
          </a:p>
          <a:p>
            <a:r>
              <a:rPr lang="en-US" dirty="0">
                <a:highlight>
                  <a:srgbClr val="FFFF00"/>
                </a:highlight>
              </a:rPr>
              <a:t>Failure to recognize potential sensitizing events </a:t>
            </a:r>
            <a:r>
              <a:rPr lang="en-US" dirty="0"/>
              <a:t>in pregnancy as such and to treat them appropriately</a:t>
            </a:r>
            <a:endParaRPr lang="en-US" dirty="0"/>
          </a:p>
          <a:p>
            <a:r>
              <a:rPr lang="en-US" dirty="0"/>
              <a:t>Poor and sometimes the absence of alloimmunization prevention </a:t>
            </a:r>
            <a:r>
              <a:rPr lang="en-US" u="sng" dirty="0"/>
              <a:t>during illegal termination of pregnancy</a:t>
            </a:r>
            <a:r>
              <a:rPr lang="en-US" dirty="0"/>
              <a:t> in Rh-negative women; </a:t>
            </a:r>
            <a:endParaRPr lang="en-US" dirty="0"/>
          </a:p>
          <a:p>
            <a:r>
              <a:rPr lang="en-US" dirty="0"/>
              <a:t>A dearth of information about previous pregnancies and termination in patients’ medical files due to poor data management; </a:t>
            </a:r>
            <a:endParaRPr lang="en-US" dirty="0"/>
          </a:p>
          <a:p>
            <a:r>
              <a:rPr lang="en-US" dirty="0"/>
              <a:t>Failure to comply with postpartum prophylaxis guidelines to offer further anti-D immunoglobulin to all Rh-negative women delivered of Rh-positive babies </a:t>
            </a:r>
            <a:r>
              <a:rPr lang="en-US" dirty="0">
                <a:highlight>
                  <a:srgbClr val="FFFF00"/>
                </a:highlight>
              </a:rPr>
              <a:t>within 72 hours of delivery </a:t>
            </a:r>
            <a:r>
              <a:rPr lang="en-US" dirty="0"/>
              <a:t>depending on the extent of FMH; </a:t>
            </a:r>
            <a:endParaRPr lang="en-US" dirty="0"/>
          </a:p>
          <a:p>
            <a:r>
              <a:rPr lang="en-US" dirty="0"/>
              <a:t>failure to offer Rh-negative pregnant women anti-D immunoglobulin </a:t>
            </a:r>
            <a:r>
              <a:rPr lang="en-US" u="sng" dirty="0"/>
              <a:t>following any potentially sensitizing event </a:t>
            </a:r>
            <a:r>
              <a:rPr lang="en-US" dirty="0"/>
              <a:t>during pregnancy</a:t>
            </a:r>
            <a:endParaRPr lang="en-US" dirty="0"/>
          </a:p>
        </p:txBody>
      </p:sp>
      <p:sp>
        <p:nvSpPr>
          <p:cNvPr id="5" name="TextBox 4"/>
          <p:cNvSpPr txBox="1"/>
          <p:nvPr/>
        </p:nvSpPr>
        <p:spPr>
          <a:xfrm>
            <a:off x="223530" y="4731157"/>
            <a:ext cx="8696939" cy="300082"/>
          </a:xfrm>
          <a:prstGeom prst="rect">
            <a:avLst/>
          </a:prstGeom>
          <a:noFill/>
        </p:spPr>
        <p:txBody>
          <a:bodyPr wrap="square">
            <a:spAutoFit/>
          </a:bodyPr>
          <a:lstStyle/>
          <a:p>
            <a:pPr marL="171450" indent="-171450">
              <a:buAutoNum type="arabicPeriod"/>
            </a:pPr>
            <a:r>
              <a:rPr lang="en-IN" sz="675" dirty="0" err="1"/>
              <a:t>Osaro</a:t>
            </a:r>
            <a:r>
              <a:rPr lang="en-IN" sz="675" dirty="0"/>
              <a:t> E, Charles AT. Rh isoimmunization in Sub-Saharan Africa indicates need for universal access to anti-</a:t>
            </a:r>
            <a:r>
              <a:rPr lang="en-IN" sz="675" dirty="0" err="1"/>
              <a:t>RhD</a:t>
            </a:r>
            <a:r>
              <a:rPr lang="en-IN" sz="675" dirty="0"/>
              <a:t> immunoglobulin and effective management of D-negative pregnancies. Int J </a:t>
            </a:r>
            <a:r>
              <a:rPr lang="en-IN" sz="675" dirty="0" err="1"/>
              <a:t>Womens</a:t>
            </a:r>
            <a:r>
              <a:rPr lang="en-IN" sz="675" dirty="0"/>
              <a:t> Health. 2010 Dec 1;2:429-37. </a:t>
            </a:r>
            <a:r>
              <a:rPr lang="en-IN" sz="675" dirty="0" err="1"/>
              <a:t>doi</a:t>
            </a:r>
            <a:r>
              <a:rPr lang="en-IN" sz="675" dirty="0"/>
              <a:t>: 10.2147/IJWH.S15165. PMID: 21270966; PMCID: PMC3024894.</a:t>
            </a:r>
            <a:endParaRPr lang="en-IN" sz="6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287B7097-1791-5F4A-AF46-CC4520706DB5}" type="slidenum">
              <a:rPr lang="en-US" smtClean="0"/>
            </a:fld>
            <a:endParaRPr lang="en-US"/>
          </a:p>
        </p:txBody>
      </p:sp>
      <p:sp>
        <p:nvSpPr>
          <p:cNvPr id="4" name="Text Box 3"/>
          <p:cNvSpPr txBox="1"/>
          <p:nvPr/>
        </p:nvSpPr>
        <p:spPr>
          <a:xfrm>
            <a:off x="452120" y="581660"/>
            <a:ext cx="8436610" cy="2922905"/>
          </a:xfrm>
          <a:prstGeom prst="rect">
            <a:avLst/>
          </a:prstGeom>
          <a:noFill/>
        </p:spPr>
        <p:txBody>
          <a:bodyPr wrap="square" rtlCol="0" anchor="t">
            <a:spAutoFit/>
          </a:bodyPr>
          <a:p>
            <a:r>
              <a:rPr lang="en-US" b="1"/>
              <a:t>: Pegoraro V, Urbinati D, Visser GHA, Di</a:t>
            </a:r>
            <a:endParaRPr lang="en-US" b="1"/>
          </a:p>
          <a:p>
            <a:r>
              <a:rPr lang="en-US" b="1"/>
              <a:t>Renzo GC, Zipursky A, Stotler BA, et al. (2020)</a:t>
            </a:r>
            <a:endParaRPr lang="en-US" b="1"/>
          </a:p>
          <a:p>
            <a:endParaRPr lang="en-US" b="1"/>
          </a:p>
          <a:p>
            <a:r>
              <a:rPr lang="en-US" sz="2800" b="1"/>
              <a:t>Hemolytic disease of the fetus and newborn due to</a:t>
            </a:r>
            <a:endParaRPr lang="en-US" sz="2800" b="1"/>
          </a:p>
          <a:p>
            <a:r>
              <a:rPr lang="en-US" sz="2800" b="1"/>
              <a:t>Rh(D) incompatibility: A preventable disease that</a:t>
            </a:r>
            <a:endParaRPr lang="en-US" sz="2800" b="1"/>
          </a:p>
          <a:p>
            <a:r>
              <a:rPr lang="en-US" sz="2800" b="1"/>
              <a:t>still produces significant morbidity and mortality in</a:t>
            </a:r>
            <a:endParaRPr lang="en-US" sz="2800" b="1"/>
          </a:p>
          <a:p>
            <a:r>
              <a:rPr lang="en-US" sz="2800" b="1"/>
              <a:t>children. </a:t>
            </a:r>
            <a:r>
              <a:rPr lang="en-US" b="1"/>
              <a:t>PLoS ONE 15(7): e0235807. https://doi.</a:t>
            </a:r>
            <a:endParaRPr lang="en-US" b="1"/>
          </a:p>
          <a:p>
            <a:r>
              <a:rPr lang="en-US" b="1"/>
              <a:t>org/10.1371/journal.pone.0235807</a:t>
            </a:r>
            <a:endParaRPr lang="en-US" b="1"/>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1D4"/>
      </a:accent1>
      <a:accent2>
        <a:srgbClr val="0077C8"/>
      </a:accent2>
      <a:accent3>
        <a:srgbClr val="151F6D"/>
      </a:accent3>
      <a:accent4>
        <a:srgbClr val="D27341"/>
      </a:accent4>
      <a:accent5>
        <a:srgbClr val="C8D223"/>
      </a:accent5>
      <a:accent6>
        <a:srgbClr val="872DA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SV New theme">
  <a:themeElements>
    <a:clrScheme name="Office Theme">
      <a:dk1>
        <a:srgbClr val="000000"/>
      </a:dk1>
      <a:lt1>
        <a:srgbClr val="FFFFFF"/>
      </a:lt1>
      <a:dk2>
        <a:srgbClr val="A7A7A7"/>
      </a:dk2>
      <a:lt2>
        <a:srgbClr val="535353"/>
      </a:lt2>
      <a:accent1>
        <a:srgbClr val="00C1D4"/>
      </a:accent1>
      <a:accent2>
        <a:srgbClr val="0077C8"/>
      </a:accent2>
      <a:accent3>
        <a:srgbClr val="151F6D"/>
      </a:accent3>
      <a:accent4>
        <a:srgbClr val="D27341"/>
      </a:accent4>
      <a:accent5>
        <a:srgbClr val="C8D223"/>
      </a:accent5>
      <a:accent6>
        <a:srgbClr val="872DA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1D4"/>
      </a:accent1>
      <a:accent2>
        <a:srgbClr val="0077C8"/>
      </a:accent2>
      <a:accent3>
        <a:srgbClr val="151F6D"/>
      </a:accent3>
      <a:accent4>
        <a:srgbClr val="D27341"/>
      </a:accent4>
      <a:accent5>
        <a:srgbClr val="C8D223"/>
      </a:accent5>
      <a:accent6>
        <a:srgbClr val="872DAF"/>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9102</Words>
  <Application>WPS Presentation</Application>
  <PresentationFormat>On-screen Show (16:9)</PresentationFormat>
  <Paragraphs>247</Paragraphs>
  <Slides>23</Slides>
  <Notes>0</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3</vt:i4>
      </vt:variant>
      <vt:variant>
        <vt:lpstr>幻灯片标题</vt:lpstr>
      </vt:variant>
      <vt:variant>
        <vt:i4>23</vt:i4>
      </vt:variant>
    </vt:vector>
  </HeadingPairs>
  <TitlesOfParts>
    <vt:vector size="52" baseType="lpstr">
      <vt:lpstr>Arial</vt:lpstr>
      <vt:lpstr>SimSun</vt:lpstr>
      <vt:lpstr>Wingdings</vt:lpstr>
      <vt:lpstr>Calibri</vt:lpstr>
      <vt:lpstr>Calibri Light</vt:lpstr>
      <vt:lpstr>Bodoni MT Black</vt:lpstr>
      <vt:lpstr>Oswald</vt:lpstr>
      <vt:lpstr>Ezra SIL</vt:lpstr>
      <vt:lpstr>Calibri</vt:lpstr>
      <vt:lpstr>Roboto</vt:lpstr>
      <vt:lpstr>Raanana</vt:lpstr>
      <vt:lpstr>Courier New</vt:lpstr>
      <vt:lpstr>Roboto Light</vt:lpstr>
      <vt:lpstr>Cambria</vt:lpstr>
      <vt:lpstr>Microsoft YaHei</vt:lpstr>
      <vt:lpstr>Arial Unicode MS</vt:lpstr>
      <vt:lpstr>Arial</vt:lpstr>
      <vt:lpstr>Fira Sans Extra Condensed Medium</vt:lpstr>
      <vt:lpstr>Roboto</vt:lpstr>
      <vt:lpstr>Wingdings 3</vt:lpstr>
      <vt:lpstr>Tahoma</vt:lpstr>
      <vt:lpstr>Wide Latin</vt:lpstr>
      <vt:lpstr>Calibri Light</vt:lpstr>
      <vt:lpstr>Office Theme</vt:lpstr>
      <vt:lpstr>1_Office Theme</vt:lpstr>
      <vt:lpstr>1_BSV New theme</vt:lpstr>
      <vt:lpstr>TCLayout.ActiveDocument.1</vt:lpstr>
      <vt:lpstr>TCLayout.ActiveDocument.1</vt:lpstr>
      <vt:lpstr>TCLayout.ActiveDocument.1</vt:lpstr>
      <vt:lpstr>PowerPoint 演示文稿</vt:lpstr>
      <vt:lpstr>Values We Stand By</vt:lpstr>
      <vt:lpstr>BSV’s Research and  Development Infrastructure</vt:lpstr>
      <vt:lpstr>PowerPoint 演示文稿</vt:lpstr>
      <vt:lpstr>PowerPoint 演示文稿</vt:lpstr>
      <vt:lpstr>Background: Nigeria</vt:lpstr>
      <vt:lpstr>Background: Nigeria</vt:lpstr>
      <vt:lpstr>Possible reasons for continuing cases of Rh isoimmunization</vt:lpstr>
      <vt:lpstr>PowerPoint 演示文稿</vt:lpstr>
      <vt:lpstr>PowerPoint 演示文稿</vt:lpstr>
      <vt:lpstr>PowerPoint 演示文稿</vt:lpstr>
      <vt:lpstr>PowerPoint 演示文稿</vt:lpstr>
      <vt:lpstr>PowerPoint 演示文稿</vt:lpstr>
      <vt:lpstr>PowerPoint 演示文稿</vt:lpstr>
      <vt:lpstr>Monoclonal Anti – D immunoglobulin - Rhoclone</vt:lpstr>
      <vt:lpstr>Comparison</vt:lpstr>
      <vt:lpstr>Indication and dosage</vt:lpstr>
      <vt:lpstr>PowerPoint 演示文稿</vt:lpstr>
      <vt:lpstr>PowerPoint 演示文稿</vt:lpstr>
      <vt:lpstr>Need for guidelines on Rh disease prevention in Nigeria</vt:lpstr>
      <vt:lpstr>Focus of Guidelines for robust Rh immunization in Nigeria</vt:lpstr>
      <vt:lpstr>Thank you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Swashraya Shah</dc:creator>
  <cp:lastModifiedBy>Ola Ashafa</cp:lastModifiedBy>
  <cp:revision>45</cp:revision>
  <dcterms:created xsi:type="dcterms:W3CDTF">2023-07-09T15:17:00Z</dcterms:created>
  <dcterms:modified xsi:type="dcterms:W3CDTF">2023-07-12T18:57:37Z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0x010100FD6587E7B69FEC4B848C2F712B3DD913</vt:lpwstr>
  </property>
  <property fmtid="{D5CDD505-2E9C-101B-9397-08002B2CF9AE}" pid="3" name="ICV">
    <vt:lpwstr>849235CA81EB4E50AD4FFD630255E384</vt:lpwstr>
  </property>
  <property fmtid="{D5CDD505-2E9C-101B-9397-08002B2CF9AE}" pid="4" name="KSOProductBuildVer">
    <vt:lpwstr>1033-11.2.0.11219</vt:lpwstr>
  </property>
</Properties>
</file>