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49"/>
  </p:notesMasterIdLst>
  <p:sldIdLst>
    <p:sldId id="256" r:id="rId2"/>
    <p:sldId id="322" r:id="rId3"/>
    <p:sldId id="257" r:id="rId4"/>
    <p:sldId id="260" r:id="rId5"/>
    <p:sldId id="262" r:id="rId6"/>
    <p:sldId id="263" r:id="rId7"/>
    <p:sldId id="264" r:id="rId8"/>
    <p:sldId id="265" r:id="rId9"/>
    <p:sldId id="317" r:id="rId10"/>
    <p:sldId id="985" r:id="rId11"/>
    <p:sldId id="915" r:id="rId12"/>
    <p:sldId id="316" r:id="rId13"/>
    <p:sldId id="986" r:id="rId14"/>
    <p:sldId id="1009" r:id="rId15"/>
    <p:sldId id="1006" r:id="rId16"/>
    <p:sldId id="988" r:id="rId17"/>
    <p:sldId id="289" r:id="rId18"/>
    <p:sldId id="259" r:id="rId19"/>
    <p:sldId id="278" r:id="rId20"/>
    <p:sldId id="321" r:id="rId21"/>
    <p:sldId id="303" r:id="rId22"/>
    <p:sldId id="309" r:id="rId23"/>
    <p:sldId id="304" r:id="rId24"/>
    <p:sldId id="310" r:id="rId25"/>
    <p:sldId id="311" r:id="rId26"/>
    <p:sldId id="1002" r:id="rId27"/>
    <p:sldId id="998" r:id="rId28"/>
    <p:sldId id="1000" r:id="rId29"/>
    <p:sldId id="1003" r:id="rId30"/>
    <p:sldId id="999" r:id="rId31"/>
    <p:sldId id="268" r:id="rId32"/>
    <p:sldId id="991" r:id="rId33"/>
    <p:sldId id="992" r:id="rId34"/>
    <p:sldId id="295" r:id="rId35"/>
    <p:sldId id="267" r:id="rId36"/>
    <p:sldId id="1004" r:id="rId37"/>
    <p:sldId id="1005" r:id="rId38"/>
    <p:sldId id="997" r:id="rId39"/>
    <p:sldId id="1001" r:id="rId40"/>
    <p:sldId id="993" r:id="rId41"/>
    <p:sldId id="1008" r:id="rId42"/>
    <p:sldId id="987" r:id="rId43"/>
    <p:sldId id="860" r:id="rId44"/>
    <p:sldId id="966" r:id="rId45"/>
    <p:sldId id="283" r:id="rId46"/>
    <p:sldId id="919" r:id="rId47"/>
    <p:sldId id="921" r:id="rId48"/>
  </p:sldIdLst>
  <p:sldSz cx="12192000" cy="6858000"/>
  <p:notesSz cx="6858000" cy="9144000"/>
  <p:defaultText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09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302" autoAdjust="0"/>
  </p:normalViewPr>
  <p:slideViewPr>
    <p:cSldViewPr snapToGrid="0">
      <p:cViewPr varScale="1">
        <p:scale>
          <a:sx n="80" d="100"/>
          <a:sy n="80" d="100"/>
        </p:scale>
        <p:origin x="739"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8" Type="http://schemas.openxmlformats.org/officeDocument/2006/relationships/slide" Target="slides/slide7.xml" /><Relationship Id="rId51" Type="http://schemas.openxmlformats.org/officeDocument/2006/relationships/viewProps" Target="viewProps.xml" /></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 /><Relationship Id="rId1" Type="http://schemas.openxmlformats.org/officeDocument/2006/relationships/oleObject" Target="file:///C:\Users\Ramos\Documents\Mum\Work\WOMAN\PowerPoint\Maria\temp.xlsx" TargetMode="Externa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427329503071085E-2"/>
          <c:y val="8.7069993766124759E-2"/>
          <c:w val="0.87190758566508486"/>
          <c:h val="0.83337615264970555"/>
        </c:manualLayout>
      </c:layout>
      <c:barChart>
        <c:barDir val="col"/>
        <c:grouping val="stacked"/>
        <c:varyColors val="0"/>
        <c:ser>
          <c:idx val="0"/>
          <c:order val="0"/>
          <c:tx>
            <c:strRef>
              <c:f>Death!$C$3</c:f>
              <c:strCache>
                <c:ptCount val="1"/>
                <c:pt idx="0">
                  <c:v>Bleeding</c:v>
                </c:pt>
              </c:strCache>
            </c:strRef>
          </c:tx>
          <c:spPr>
            <a:solidFill>
              <a:srgbClr val="C00000"/>
            </a:solidFill>
          </c:spPr>
          <c:invertIfNegative val="0"/>
          <c:cat>
            <c:numRef>
              <c:f>Death!$B$4:$B$27</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Death!$C$4:$C$27</c:f>
              <c:numCache>
                <c:formatCode>General</c:formatCode>
                <c:ptCount val="24"/>
                <c:pt idx="0">
                  <c:v>40</c:v>
                </c:pt>
                <c:pt idx="1">
                  <c:v>55</c:v>
                </c:pt>
                <c:pt idx="2">
                  <c:v>37</c:v>
                </c:pt>
                <c:pt idx="3">
                  <c:v>25</c:v>
                </c:pt>
                <c:pt idx="4">
                  <c:v>22</c:v>
                </c:pt>
                <c:pt idx="5">
                  <c:v>16</c:v>
                </c:pt>
                <c:pt idx="6">
                  <c:v>24</c:v>
                </c:pt>
                <c:pt idx="7">
                  <c:v>14</c:v>
                </c:pt>
                <c:pt idx="8">
                  <c:v>10</c:v>
                </c:pt>
                <c:pt idx="9">
                  <c:v>7</c:v>
                </c:pt>
                <c:pt idx="10">
                  <c:v>7</c:v>
                </c:pt>
                <c:pt idx="11">
                  <c:v>6</c:v>
                </c:pt>
                <c:pt idx="12">
                  <c:v>9</c:v>
                </c:pt>
                <c:pt idx="13">
                  <c:v>6</c:v>
                </c:pt>
                <c:pt idx="14">
                  <c:v>6</c:v>
                </c:pt>
                <c:pt idx="15">
                  <c:v>9</c:v>
                </c:pt>
                <c:pt idx="16">
                  <c:v>2</c:v>
                </c:pt>
                <c:pt idx="17">
                  <c:v>3</c:v>
                </c:pt>
                <c:pt idx="18">
                  <c:v>1</c:v>
                </c:pt>
                <c:pt idx="19">
                  <c:v>4</c:v>
                </c:pt>
                <c:pt idx="20">
                  <c:v>3</c:v>
                </c:pt>
                <c:pt idx="21">
                  <c:v>2</c:v>
                </c:pt>
                <c:pt idx="22">
                  <c:v>1</c:v>
                </c:pt>
                <c:pt idx="23">
                  <c:v>2</c:v>
                </c:pt>
              </c:numCache>
            </c:numRef>
          </c:val>
          <c:extLst>
            <c:ext xmlns:c16="http://schemas.microsoft.com/office/drawing/2014/chart" uri="{C3380CC4-5D6E-409C-BE32-E72D297353CC}">
              <c16:uniqueId val="{00000000-8E67-467A-8735-F8EACFA4AC46}"/>
            </c:ext>
          </c:extLst>
        </c:ser>
        <c:ser>
          <c:idx val="1"/>
          <c:order val="1"/>
          <c:tx>
            <c:strRef>
              <c:f>Death!$D$3</c:f>
              <c:strCache>
                <c:ptCount val="1"/>
              </c:strCache>
            </c:strRef>
          </c:tx>
          <c:spPr>
            <a:solidFill>
              <a:srgbClr val="00B050"/>
            </a:solidFill>
          </c:spPr>
          <c:invertIfNegative val="0"/>
          <c:cat>
            <c:numRef>
              <c:f>Death!$B$4:$B$27</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Death!$D$4:$D$27</c:f>
              <c:numCache>
                <c:formatCode>General</c:formatCode>
                <c:ptCount val="24"/>
              </c:numCache>
            </c:numRef>
          </c:val>
          <c:extLst>
            <c:ext xmlns:c16="http://schemas.microsoft.com/office/drawing/2014/chart" uri="{C3380CC4-5D6E-409C-BE32-E72D297353CC}">
              <c16:uniqueId val="{00000001-8E67-467A-8735-F8EACFA4AC46}"/>
            </c:ext>
          </c:extLst>
        </c:ser>
        <c:ser>
          <c:idx val="2"/>
          <c:order val="2"/>
          <c:tx>
            <c:strRef>
              <c:f>Death!$E$3</c:f>
              <c:strCache>
                <c:ptCount val="1"/>
                <c:pt idx="0">
                  <c:v>Other</c:v>
                </c:pt>
              </c:strCache>
            </c:strRef>
          </c:tx>
          <c:spPr>
            <a:solidFill>
              <a:schemeClr val="bg1">
                <a:lumMod val="75000"/>
              </a:schemeClr>
            </a:solidFill>
          </c:spPr>
          <c:invertIfNegative val="0"/>
          <c:cat>
            <c:numRef>
              <c:f>Death!$B$4:$B$27</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Death!$E$4:$E$27</c:f>
              <c:numCache>
                <c:formatCode>General</c:formatCode>
                <c:ptCount val="24"/>
                <c:pt idx="0">
                  <c:v>3</c:v>
                </c:pt>
                <c:pt idx="1">
                  <c:v>2</c:v>
                </c:pt>
                <c:pt idx="2">
                  <c:v>4</c:v>
                </c:pt>
                <c:pt idx="3">
                  <c:v>7</c:v>
                </c:pt>
                <c:pt idx="4">
                  <c:v>4</c:v>
                </c:pt>
                <c:pt idx="5">
                  <c:v>4</c:v>
                </c:pt>
                <c:pt idx="6">
                  <c:v>1</c:v>
                </c:pt>
                <c:pt idx="7">
                  <c:v>4</c:v>
                </c:pt>
                <c:pt idx="8">
                  <c:v>3</c:v>
                </c:pt>
                <c:pt idx="9">
                  <c:v>3</c:v>
                </c:pt>
                <c:pt idx="10">
                  <c:v>5</c:v>
                </c:pt>
                <c:pt idx="11">
                  <c:v>2</c:v>
                </c:pt>
                <c:pt idx="12">
                  <c:v>3</c:v>
                </c:pt>
                <c:pt idx="13">
                  <c:v>3</c:v>
                </c:pt>
                <c:pt idx="14">
                  <c:v>0</c:v>
                </c:pt>
                <c:pt idx="15">
                  <c:v>0</c:v>
                </c:pt>
                <c:pt idx="16">
                  <c:v>3</c:v>
                </c:pt>
                <c:pt idx="17">
                  <c:v>3</c:v>
                </c:pt>
                <c:pt idx="18">
                  <c:v>2</c:v>
                </c:pt>
                <c:pt idx="19">
                  <c:v>0</c:v>
                </c:pt>
                <c:pt idx="20">
                  <c:v>1</c:v>
                </c:pt>
                <c:pt idx="21">
                  <c:v>2</c:v>
                </c:pt>
                <c:pt idx="22">
                  <c:v>3</c:v>
                </c:pt>
                <c:pt idx="23">
                  <c:v>1</c:v>
                </c:pt>
              </c:numCache>
            </c:numRef>
          </c:val>
          <c:extLst>
            <c:ext xmlns:c16="http://schemas.microsoft.com/office/drawing/2014/chart" uri="{C3380CC4-5D6E-409C-BE32-E72D297353CC}">
              <c16:uniqueId val="{00000002-8E67-467A-8735-F8EACFA4AC46}"/>
            </c:ext>
          </c:extLst>
        </c:ser>
        <c:dLbls>
          <c:showLegendKey val="0"/>
          <c:showVal val="0"/>
          <c:showCatName val="0"/>
          <c:showSerName val="0"/>
          <c:showPercent val="0"/>
          <c:showBubbleSize val="0"/>
        </c:dLbls>
        <c:gapWidth val="50"/>
        <c:overlap val="100"/>
        <c:axId val="93326720"/>
        <c:axId val="93344896"/>
      </c:barChart>
      <c:catAx>
        <c:axId val="93326720"/>
        <c:scaling>
          <c:orientation val="minMax"/>
        </c:scaling>
        <c:delete val="0"/>
        <c:axPos val="b"/>
        <c:numFmt formatCode="General" sourceLinked="1"/>
        <c:majorTickMark val="out"/>
        <c:minorTickMark val="none"/>
        <c:tickLblPos val="nextTo"/>
        <c:txPr>
          <a:bodyPr/>
          <a:lstStyle/>
          <a:p>
            <a:pPr>
              <a:defRPr sz="1400"/>
            </a:pPr>
            <a:endParaRPr lang="en-US"/>
          </a:p>
        </c:txPr>
        <c:crossAx val="93344896"/>
        <c:crosses val="autoZero"/>
        <c:auto val="1"/>
        <c:lblAlgn val="ctr"/>
        <c:lblOffset val="100"/>
        <c:noMultiLvlLbl val="0"/>
      </c:catAx>
      <c:valAx>
        <c:axId val="93344896"/>
        <c:scaling>
          <c:orientation val="minMax"/>
        </c:scaling>
        <c:delete val="0"/>
        <c:axPos val="l"/>
        <c:majorGridlines>
          <c:spPr>
            <a:ln>
              <a:solidFill>
                <a:schemeClr val="bg1"/>
              </a:solidFill>
              <a:prstDash val="sysDash"/>
            </a:ln>
          </c:spPr>
        </c:majorGridlines>
        <c:numFmt formatCode="General" sourceLinked="1"/>
        <c:majorTickMark val="out"/>
        <c:minorTickMark val="none"/>
        <c:tickLblPos val="nextTo"/>
        <c:txPr>
          <a:bodyPr/>
          <a:lstStyle/>
          <a:p>
            <a:pPr>
              <a:defRPr sz="1400"/>
            </a:pPr>
            <a:endParaRPr lang="en-US"/>
          </a:p>
        </c:txPr>
        <c:crossAx val="93326720"/>
        <c:crosses val="autoZero"/>
        <c:crossBetween val="between"/>
      </c:valAx>
      <c:spPr>
        <a:noFill/>
      </c:spPr>
    </c:plotArea>
    <c:plotVisOnly val="1"/>
    <c:dispBlanksAs val="gap"/>
    <c:showDLblsOverMax val="0"/>
  </c:chart>
  <c:spPr>
    <a:noFill/>
  </c:sp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A03321-3B60-47CB-BBF7-C117B253A8BB}"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F7658F20-0295-4167-84BB-C21E26B09802}">
      <dgm:prSet/>
      <dgm:spPr/>
      <dgm:t>
        <a:bodyPr/>
        <a:lstStyle/>
        <a:p>
          <a:pPr rtl="0"/>
          <a:r>
            <a:rPr lang="en-GB" b="1" dirty="0"/>
            <a:t>Aim</a:t>
          </a:r>
          <a:r>
            <a:rPr lang="en-GB" dirty="0"/>
            <a:t>:</a:t>
          </a:r>
          <a:r>
            <a:rPr lang="en-GB" b="1" dirty="0"/>
            <a:t> </a:t>
          </a:r>
          <a:r>
            <a:rPr lang="en-GB" dirty="0"/>
            <a:t>to assess the effects of IM and IV TXA in women at increased risk of PPH</a:t>
          </a:r>
          <a:endParaRPr lang="en-US" dirty="0"/>
        </a:p>
      </dgm:t>
    </dgm:pt>
    <dgm:pt modelId="{6C6EC7EC-C631-4AC4-9617-EF7EF60BC76E}" type="parTrans" cxnId="{547AEEDD-9003-4C17-887A-8A19C1C0888F}">
      <dgm:prSet/>
      <dgm:spPr/>
      <dgm:t>
        <a:bodyPr/>
        <a:lstStyle/>
        <a:p>
          <a:endParaRPr lang="en-US"/>
        </a:p>
      </dgm:t>
    </dgm:pt>
    <dgm:pt modelId="{7D936312-7DCE-4EEC-BEAB-2B3B2D6EE307}" type="sibTrans" cxnId="{547AEEDD-9003-4C17-887A-8A19C1C0888F}">
      <dgm:prSet/>
      <dgm:spPr/>
      <dgm:t>
        <a:bodyPr/>
        <a:lstStyle/>
        <a:p>
          <a:endParaRPr lang="en-US"/>
        </a:p>
      </dgm:t>
    </dgm:pt>
    <dgm:pt modelId="{6AAA2482-3FE9-4310-ADB5-37350819552F}">
      <dgm:prSet/>
      <dgm:spPr/>
      <dgm:t>
        <a:bodyPr/>
        <a:lstStyle/>
        <a:p>
          <a:r>
            <a:rPr lang="en-GB" b="1" dirty="0"/>
            <a:t>Design</a:t>
          </a:r>
          <a:r>
            <a:rPr lang="en-GB" dirty="0"/>
            <a:t>: Randomised, placebo-controlled, three-arm trial</a:t>
          </a:r>
          <a:endParaRPr lang="en-US" dirty="0"/>
        </a:p>
      </dgm:t>
    </dgm:pt>
    <dgm:pt modelId="{0FDC4467-1CED-4A3E-B88C-1EA9B03FCFA0}" type="parTrans" cxnId="{C9761F86-5DAE-489B-B398-E99F16E2C8DF}">
      <dgm:prSet/>
      <dgm:spPr/>
      <dgm:t>
        <a:bodyPr/>
        <a:lstStyle/>
        <a:p>
          <a:endParaRPr lang="en-US"/>
        </a:p>
      </dgm:t>
    </dgm:pt>
    <dgm:pt modelId="{123B8731-E073-4205-8C34-965F73FC6A99}" type="sibTrans" cxnId="{C9761F86-5DAE-489B-B398-E99F16E2C8DF}">
      <dgm:prSet/>
      <dgm:spPr/>
      <dgm:t>
        <a:bodyPr/>
        <a:lstStyle/>
        <a:p>
          <a:endParaRPr lang="en-US"/>
        </a:p>
      </dgm:t>
    </dgm:pt>
    <dgm:pt modelId="{9674FD20-80AE-406E-BA60-1DE233B21566}">
      <dgm:prSet/>
      <dgm:spPr/>
      <dgm:t>
        <a:bodyPr/>
        <a:lstStyle/>
        <a:p>
          <a:pPr rtl="0"/>
          <a:r>
            <a:rPr lang="en-GB" b="1" dirty="0"/>
            <a:t>Setting</a:t>
          </a:r>
          <a:r>
            <a:rPr lang="en-GB" dirty="0"/>
            <a:t>: Hospitals in Africa </a:t>
          </a:r>
          <a:r>
            <a:rPr lang="en-GB" dirty="0">
              <a:latin typeface="Calibri Light" panose="020F0302020204030204"/>
            </a:rPr>
            <a:t>and</a:t>
          </a:r>
          <a:r>
            <a:rPr lang="en-GB" dirty="0"/>
            <a:t> Asia</a:t>
          </a:r>
          <a:endParaRPr lang="en-US" dirty="0"/>
        </a:p>
      </dgm:t>
    </dgm:pt>
    <dgm:pt modelId="{8431C2C7-646D-47D9-A20F-7985997BA698}" type="parTrans" cxnId="{A7E4E277-A454-4BF7-9873-A0C3E012A1A8}">
      <dgm:prSet/>
      <dgm:spPr/>
      <dgm:t>
        <a:bodyPr/>
        <a:lstStyle/>
        <a:p>
          <a:endParaRPr lang="en-US"/>
        </a:p>
      </dgm:t>
    </dgm:pt>
    <dgm:pt modelId="{DBE9A72B-AC25-4D3E-96CC-0E437BA24A9F}" type="sibTrans" cxnId="{A7E4E277-A454-4BF7-9873-A0C3E012A1A8}">
      <dgm:prSet/>
      <dgm:spPr/>
      <dgm:t>
        <a:bodyPr/>
        <a:lstStyle/>
        <a:p>
          <a:endParaRPr lang="en-US"/>
        </a:p>
      </dgm:t>
    </dgm:pt>
    <dgm:pt modelId="{AF14A577-E5EA-4C86-B47D-75195EA0B199}">
      <dgm:prSet/>
      <dgm:spPr/>
      <dgm:t>
        <a:bodyPr/>
        <a:lstStyle/>
        <a:p>
          <a:r>
            <a:rPr lang="en-GB" b="1" dirty="0"/>
            <a:t>Population:</a:t>
          </a:r>
          <a:r>
            <a:rPr lang="en-GB" dirty="0"/>
            <a:t> Women giving birth vaginally or by CS, with 1+ risk factors for PPH</a:t>
          </a:r>
          <a:endParaRPr lang="en-US" dirty="0"/>
        </a:p>
      </dgm:t>
    </dgm:pt>
    <dgm:pt modelId="{17E4B410-6186-4E73-BB3F-F2E485CEA6CE}" type="parTrans" cxnId="{6875E5D2-B3E3-4B49-BBF9-C5224EA852F8}">
      <dgm:prSet/>
      <dgm:spPr/>
      <dgm:t>
        <a:bodyPr/>
        <a:lstStyle/>
        <a:p>
          <a:endParaRPr lang="en-US"/>
        </a:p>
      </dgm:t>
    </dgm:pt>
    <dgm:pt modelId="{1BD2AC2C-2A7C-484F-8D84-5F7AFC47A107}" type="sibTrans" cxnId="{6875E5D2-B3E3-4B49-BBF9-C5224EA852F8}">
      <dgm:prSet/>
      <dgm:spPr/>
      <dgm:t>
        <a:bodyPr/>
        <a:lstStyle/>
        <a:p>
          <a:endParaRPr lang="en-US"/>
        </a:p>
      </dgm:t>
    </dgm:pt>
    <dgm:pt modelId="{BD0E1D37-6D90-408F-A649-BE449E568BC4}">
      <dgm:prSet/>
      <dgm:spPr/>
      <dgm:t>
        <a:bodyPr/>
        <a:lstStyle/>
        <a:p>
          <a:pPr rtl="0"/>
          <a:r>
            <a:rPr lang="en-GB" b="1" dirty="0"/>
            <a:t>Intervention:</a:t>
          </a:r>
          <a:r>
            <a:rPr lang="en-GB" dirty="0">
              <a:latin typeface="Calibri Light" panose="020F0302020204030204"/>
            </a:rPr>
            <a:t> </a:t>
          </a:r>
          <a:r>
            <a:rPr lang="en-GB" dirty="0"/>
            <a:t> Intramuscular TXA (1g)</a:t>
          </a:r>
          <a:endParaRPr lang="en-US" dirty="0"/>
        </a:p>
      </dgm:t>
    </dgm:pt>
    <dgm:pt modelId="{499C8562-649B-4329-91AB-B513256ACD4B}" type="parTrans" cxnId="{7D496002-5047-47AA-A994-BBF7D7C9CC71}">
      <dgm:prSet/>
      <dgm:spPr/>
      <dgm:t>
        <a:bodyPr/>
        <a:lstStyle/>
        <a:p>
          <a:endParaRPr lang="en-US"/>
        </a:p>
      </dgm:t>
    </dgm:pt>
    <dgm:pt modelId="{D5849780-FD1D-4390-BB59-62EF3DD43472}" type="sibTrans" cxnId="{7D496002-5047-47AA-A994-BBF7D7C9CC71}">
      <dgm:prSet/>
      <dgm:spPr/>
      <dgm:t>
        <a:bodyPr/>
        <a:lstStyle/>
        <a:p>
          <a:endParaRPr lang="en-US"/>
        </a:p>
      </dgm:t>
    </dgm:pt>
    <dgm:pt modelId="{D0DCD64D-CE70-4074-ADAC-67EF81AB0D39}">
      <dgm:prSet/>
      <dgm:spPr/>
      <dgm:t>
        <a:bodyPr/>
        <a:lstStyle/>
        <a:p>
          <a:r>
            <a:rPr lang="en-GB" b="1" dirty="0"/>
            <a:t>Comparator/control:</a:t>
          </a:r>
          <a:r>
            <a:rPr lang="en-GB" dirty="0"/>
            <a:t> Intravenous TXA (1g), placebo</a:t>
          </a:r>
          <a:endParaRPr lang="en-US" dirty="0"/>
        </a:p>
      </dgm:t>
    </dgm:pt>
    <dgm:pt modelId="{0004272C-E99E-468D-BC8C-DC397E839CE8}" type="parTrans" cxnId="{198FDE06-0B13-4D51-9C06-B40D94C240AD}">
      <dgm:prSet/>
      <dgm:spPr/>
      <dgm:t>
        <a:bodyPr/>
        <a:lstStyle/>
        <a:p>
          <a:endParaRPr lang="en-US"/>
        </a:p>
      </dgm:t>
    </dgm:pt>
    <dgm:pt modelId="{B9CC2A99-E38A-4222-9518-7956DD33A892}" type="sibTrans" cxnId="{198FDE06-0B13-4D51-9C06-B40D94C240AD}">
      <dgm:prSet/>
      <dgm:spPr/>
      <dgm:t>
        <a:bodyPr/>
        <a:lstStyle/>
        <a:p>
          <a:endParaRPr lang="en-US"/>
        </a:p>
      </dgm:t>
    </dgm:pt>
    <dgm:pt modelId="{0D8B4AEE-AACF-44CA-BB7C-92DE1AFD1F98}">
      <dgm:prSet/>
      <dgm:spPr/>
      <dgm:t>
        <a:bodyPr/>
        <a:lstStyle/>
        <a:p>
          <a:r>
            <a:rPr lang="en-GB" b="1" dirty="0"/>
            <a:t>Sample size</a:t>
          </a:r>
          <a:r>
            <a:rPr lang="en-GB" dirty="0"/>
            <a:t>: 30,000 women </a:t>
          </a:r>
          <a:r>
            <a:rPr lang="en-GB" dirty="0">
              <a:latin typeface="Calibri Light" panose="020F0302020204030204"/>
            </a:rPr>
            <a:t>(IM</a:t>
          </a:r>
          <a:r>
            <a:rPr lang="en-GB" dirty="0"/>
            <a:t> TXA, IV TXA, placebo)</a:t>
          </a:r>
          <a:endParaRPr lang="en-US" dirty="0"/>
        </a:p>
      </dgm:t>
    </dgm:pt>
    <dgm:pt modelId="{3E90EFF9-0AAB-4087-8039-62016561E875}" type="parTrans" cxnId="{E2E4F7AF-F53D-4F74-9B41-756F19C4F433}">
      <dgm:prSet/>
      <dgm:spPr/>
      <dgm:t>
        <a:bodyPr/>
        <a:lstStyle/>
        <a:p>
          <a:endParaRPr lang="en-US"/>
        </a:p>
      </dgm:t>
    </dgm:pt>
    <dgm:pt modelId="{B82B5A7F-FB16-445C-9191-4A18B4A80EA2}" type="sibTrans" cxnId="{E2E4F7AF-F53D-4F74-9B41-756F19C4F433}">
      <dgm:prSet/>
      <dgm:spPr/>
      <dgm:t>
        <a:bodyPr/>
        <a:lstStyle/>
        <a:p>
          <a:endParaRPr lang="en-US"/>
        </a:p>
      </dgm:t>
    </dgm:pt>
    <dgm:pt modelId="{4ECFB396-9282-4A98-A928-A6A39E57393A}" type="pres">
      <dgm:prSet presAssocID="{17A03321-3B60-47CB-BBF7-C117B253A8BB}" presName="vert0" presStyleCnt="0">
        <dgm:presLayoutVars>
          <dgm:dir/>
          <dgm:animOne val="branch"/>
          <dgm:animLvl val="lvl"/>
        </dgm:presLayoutVars>
      </dgm:prSet>
      <dgm:spPr/>
    </dgm:pt>
    <dgm:pt modelId="{2EF40A0D-37A4-403E-81A7-42C4880548C8}" type="pres">
      <dgm:prSet presAssocID="{F7658F20-0295-4167-84BB-C21E26B09802}" presName="thickLine" presStyleLbl="alignNode1" presStyleIdx="0" presStyleCnt="7"/>
      <dgm:spPr/>
    </dgm:pt>
    <dgm:pt modelId="{6044BE1C-3816-49A7-A97E-6A543FA5E680}" type="pres">
      <dgm:prSet presAssocID="{F7658F20-0295-4167-84BB-C21E26B09802}" presName="horz1" presStyleCnt="0"/>
      <dgm:spPr/>
    </dgm:pt>
    <dgm:pt modelId="{0B035B66-30C5-4A90-BD0A-734EA6199BB6}" type="pres">
      <dgm:prSet presAssocID="{F7658F20-0295-4167-84BB-C21E26B09802}" presName="tx1" presStyleLbl="revTx" presStyleIdx="0" presStyleCnt="7"/>
      <dgm:spPr/>
    </dgm:pt>
    <dgm:pt modelId="{EFBA40DD-D37D-45F7-B840-273E5265CEB9}" type="pres">
      <dgm:prSet presAssocID="{F7658F20-0295-4167-84BB-C21E26B09802}" presName="vert1" presStyleCnt="0"/>
      <dgm:spPr/>
    </dgm:pt>
    <dgm:pt modelId="{99E43D76-7E39-4750-B67C-843D7B8D1C8B}" type="pres">
      <dgm:prSet presAssocID="{6AAA2482-3FE9-4310-ADB5-37350819552F}" presName="thickLine" presStyleLbl="alignNode1" presStyleIdx="1" presStyleCnt="7"/>
      <dgm:spPr/>
    </dgm:pt>
    <dgm:pt modelId="{19B04596-D714-4C11-BA06-F2A029519526}" type="pres">
      <dgm:prSet presAssocID="{6AAA2482-3FE9-4310-ADB5-37350819552F}" presName="horz1" presStyleCnt="0"/>
      <dgm:spPr/>
    </dgm:pt>
    <dgm:pt modelId="{741AB94C-E3BD-4A36-904C-7A48B44F4DF5}" type="pres">
      <dgm:prSet presAssocID="{6AAA2482-3FE9-4310-ADB5-37350819552F}" presName="tx1" presStyleLbl="revTx" presStyleIdx="1" presStyleCnt="7"/>
      <dgm:spPr/>
    </dgm:pt>
    <dgm:pt modelId="{FD8E4507-99FC-4B73-B1DA-57F6C79502B0}" type="pres">
      <dgm:prSet presAssocID="{6AAA2482-3FE9-4310-ADB5-37350819552F}" presName="vert1" presStyleCnt="0"/>
      <dgm:spPr/>
    </dgm:pt>
    <dgm:pt modelId="{DAEEC939-F225-4F1E-9492-929EAD4E77AC}" type="pres">
      <dgm:prSet presAssocID="{9674FD20-80AE-406E-BA60-1DE233B21566}" presName="thickLine" presStyleLbl="alignNode1" presStyleIdx="2" presStyleCnt="7"/>
      <dgm:spPr/>
    </dgm:pt>
    <dgm:pt modelId="{AD06E290-F85A-45DC-88A2-8BE88EFA5532}" type="pres">
      <dgm:prSet presAssocID="{9674FD20-80AE-406E-BA60-1DE233B21566}" presName="horz1" presStyleCnt="0"/>
      <dgm:spPr/>
    </dgm:pt>
    <dgm:pt modelId="{E6390FF2-7AE3-4200-87E5-C11AF0609B54}" type="pres">
      <dgm:prSet presAssocID="{9674FD20-80AE-406E-BA60-1DE233B21566}" presName="tx1" presStyleLbl="revTx" presStyleIdx="2" presStyleCnt="7"/>
      <dgm:spPr/>
    </dgm:pt>
    <dgm:pt modelId="{851497B9-D057-4C49-8610-541039F3C216}" type="pres">
      <dgm:prSet presAssocID="{9674FD20-80AE-406E-BA60-1DE233B21566}" presName="vert1" presStyleCnt="0"/>
      <dgm:spPr/>
    </dgm:pt>
    <dgm:pt modelId="{7D8387B1-D63F-487D-9C5F-6B81CDE6C2E9}" type="pres">
      <dgm:prSet presAssocID="{AF14A577-E5EA-4C86-B47D-75195EA0B199}" presName="thickLine" presStyleLbl="alignNode1" presStyleIdx="3" presStyleCnt="7"/>
      <dgm:spPr/>
    </dgm:pt>
    <dgm:pt modelId="{8C7D5EC0-F661-4AE1-A436-D110E8E180E2}" type="pres">
      <dgm:prSet presAssocID="{AF14A577-E5EA-4C86-B47D-75195EA0B199}" presName="horz1" presStyleCnt="0"/>
      <dgm:spPr/>
    </dgm:pt>
    <dgm:pt modelId="{4FC5B840-7B90-4BCE-B0CB-7FFB2EC3BB63}" type="pres">
      <dgm:prSet presAssocID="{AF14A577-E5EA-4C86-B47D-75195EA0B199}" presName="tx1" presStyleLbl="revTx" presStyleIdx="3" presStyleCnt="7"/>
      <dgm:spPr/>
    </dgm:pt>
    <dgm:pt modelId="{43FE0F64-6A6A-4E40-B85F-97DD3C85D327}" type="pres">
      <dgm:prSet presAssocID="{AF14A577-E5EA-4C86-B47D-75195EA0B199}" presName="vert1" presStyleCnt="0"/>
      <dgm:spPr/>
    </dgm:pt>
    <dgm:pt modelId="{11CED9BC-EE6C-4D18-B676-D50F49A991B7}" type="pres">
      <dgm:prSet presAssocID="{BD0E1D37-6D90-408F-A649-BE449E568BC4}" presName="thickLine" presStyleLbl="alignNode1" presStyleIdx="4" presStyleCnt="7"/>
      <dgm:spPr/>
    </dgm:pt>
    <dgm:pt modelId="{C5993911-E8DB-4E66-BEEC-DD098AF0CA90}" type="pres">
      <dgm:prSet presAssocID="{BD0E1D37-6D90-408F-A649-BE449E568BC4}" presName="horz1" presStyleCnt="0"/>
      <dgm:spPr/>
    </dgm:pt>
    <dgm:pt modelId="{173A77FA-1359-4446-A924-76CBEDC13ADF}" type="pres">
      <dgm:prSet presAssocID="{BD0E1D37-6D90-408F-A649-BE449E568BC4}" presName="tx1" presStyleLbl="revTx" presStyleIdx="4" presStyleCnt="7"/>
      <dgm:spPr/>
    </dgm:pt>
    <dgm:pt modelId="{2EF4B974-2590-4239-9986-0F3FF70638AF}" type="pres">
      <dgm:prSet presAssocID="{BD0E1D37-6D90-408F-A649-BE449E568BC4}" presName="vert1" presStyleCnt="0"/>
      <dgm:spPr/>
    </dgm:pt>
    <dgm:pt modelId="{B0BA8434-50C6-4D93-BBA8-185E0C94C957}" type="pres">
      <dgm:prSet presAssocID="{D0DCD64D-CE70-4074-ADAC-67EF81AB0D39}" presName="thickLine" presStyleLbl="alignNode1" presStyleIdx="5" presStyleCnt="7"/>
      <dgm:spPr/>
    </dgm:pt>
    <dgm:pt modelId="{F9E784EE-A4F2-46C5-BA90-FE30C7D94B28}" type="pres">
      <dgm:prSet presAssocID="{D0DCD64D-CE70-4074-ADAC-67EF81AB0D39}" presName="horz1" presStyleCnt="0"/>
      <dgm:spPr/>
    </dgm:pt>
    <dgm:pt modelId="{61756CD5-36D5-4ED8-9A80-D632072D333C}" type="pres">
      <dgm:prSet presAssocID="{D0DCD64D-CE70-4074-ADAC-67EF81AB0D39}" presName="tx1" presStyleLbl="revTx" presStyleIdx="5" presStyleCnt="7"/>
      <dgm:spPr/>
    </dgm:pt>
    <dgm:pt modelId="{1A91876B-5711-4E30-806C-C88A8D57EAD0}" type="pres">
      <dgm:prSet presAssocID="{D0DCD64D-CE70-4074-ADAC-67EF81AB0D39}" presName="vert1" presStyleCnt="0"/>
      <dgm:spPr/>
    </dgm:pt>
    <dgm:pt modelId="{6A986CB2-BEF4-4997-841C-452D052A9266}" type="pres">
      <dgm:prSet presAssocID="{0D8B4AEE-AACF-44CA-BB7C-92DE1AFD1F98}" presName="thickLine" presStyleLbl="alignNode1" presStyleIdx="6" presStyleCnt="7"/>
      <dgm:spPr/>
    </dgm:pt>
    <dgm:pt modelId="{17C52410-34DE-4E48-A8AF-B769F00FA72F}" type="pres">
      <dgm:prSet presAssocID="{0D8B4AEE-AACF-44CA-BB7C-92DE1AFD1F98}" presName="horz1" presStyleCnt="0"/>
      <dgm:spPr/>
    </dgm:pt>
    <dgm:pt modelId="{2666DF73-6836-44A2-B7BD-9B2B523F8BB5}" type="pres">
      <dgm:prSet presAssocID="{0D8B4AEE-AACF-44CA-BB7C-92DE1AFD1F98}" presName="tx1" presStyleLbl="revTx" presStyleIdx="6" presStyleCnt="7"/>
      <dgm:spPr/>
    </dgm:pt>
    <dgm:pt modelId="{4C36E87D-59B6-455A-BFE3-48AB4926047C}" type="pres">
      <dgm:prSet presAssocID="{0D8B4AEE-AACF-44CA-BB7C-92DE1AFD1F98}" presName="vert1" presStyleCnt="0"/>
      <dgm:spPr/>
    </dgm:pt>
  </dgm:ptLst>
  <dgm:cxnLst>
    <dgm:cxn modelId="{7D496002-5047-47AA-A994-BBF7D7C9CC71}" srcId="{17A03321-3B60-47CB-BBF7-C117B253A8BB}" destId="{BD0E1D37-6D90-408F-A649-BE449E568BC4}" srcOrd="4" destOrd="0" parTransId="{499C8562-649B-4329-91AB-B513256ACD4B}" sibTransId="{D5849780-FD1D-4390-BB59-62EF3DD43472}"/>
    <dgm:cxn modelId="{198FDE06-0B13-4D51-9C06-B40D94C240AD}" srcId="{17A03321-3B60-47CB-BBF7-C117B253A8BB}" destId="{D0DCD64D-CE70-4074-ADAC-67EF81AB0D39}" srcOrd="5" destOrd="0" parTransId="{0004272C-E99E-468D-BC8C-DC397E839CE8}" sibTransId="{B9CC2A99-E38A-4222-9518-7956DD33A892}"/>
    <dgm:cxn modelId="{8D57632B-7830-4A47-8EC2-7ABE447BCB3C}" type="presOf" srcId="{0D8B4AEE-AACF-44CA-BB7C-92DE1AFD1F98}" destId="{2666DF73-6836-44A2-B7BD-9B2B523F8BB5}" srcOrd="0" destOrd="0" presId="urn:microsoft.com/office/officeart/2008/layout/LinedList"/>
    <dgm:cxn modelId="{1B37353A-BB4A-41DD-BA2D-B3F1B3ECEFF7}" type="presOf" srcId="{17A03321-3B60-47CB-BBF7-C117B253A8BB}" destId="{4ECFB396-9282-4A98-A928-A6A39E57393A}" srcOrd="0" destOrd="0" presId="urn:microsoft.com/office/officeart/2008/layout/LinedList"/>
    <dgm:cxn modelId="{BBFA843E-46E8-4A7C-A8D9-115A104810AD}" type="presOf" srcId="{BD0E1D37-6D90-408F-A649-BE449E568BC4}" destId="{173A77FA-1359-4446-A924-76CBEDC13ADF}" srcOrd="0" destOrd="0" presId="urn:microsoft.com/office/officeart/2008/layout/LinedList"/>
    <dgm:cxn modelId="{A7E4E277-A454-4BF7-9873-A0C3E012A1A8}" srcId="{17A03321-3B60-47CB-BBF7-C117B253A8BB}" destId="{9674FD20-80AE-406E-BA60-1DE233B21566}" srcOrd="2" destOrd="0" parTransId="{8431C2C7-646D-47D9-A20F-7985997BA698}" sibTransId="{DBE9A72B-AC25-4D3E-96CC-0E437BA24A9F}"/>
    <dgm:cxn modelId="{C9761F86-5DAE-489B-B398-E99F16E2C8DF}" srcId="{17A03321-3B60-47CB-BBF7-C117B253A8BB}" destId="{6AAA2482-3FE9-4310-ADB5-37350819552F}" srcOrd="1" destOrd="0" parTransId="{0FDC4467-1CED-4A3E-B88C-1EA9B03FCFA0}" sibTransId="{123B8731-E073-4205-8C34-965F73FC6A99}"/>
    <dgm:cxn modelId="{E2E4F7AF-F53D-4F74-9B41-756F19C4F433}" srcId="{17A03321-3B60-47CB-BBF7-C117B253A8BB}" destId="{0D8B4AEE-AACF-44CA-BB7C-92DE1AFD1F98}" srcOrd="6" destOrd="0" parTransId="{3E90EFF9-0AAB-4087-8039-62016561E875}" sibTransId="{B82B5A7F-FB16-445C-9191-4A18B4A80EA2}"/>
    <dgm:cxn modelId="{6D6AF6B7-C14B-4DA4-A317-1C23B67E16A9}" type="presOf" srcId="{D0DCD64D-CE70-4074-ADAC-67EF81AB0D39}" destId="{61756CD5-36D5-4ED8-9A80-D632072D333C}" srcOrd="0" destOrd="0" presId="urn:microsoft.com/office/officeart/2008/layout/LinedList"/>
    <dgm:cxn modelId="{C40258BF-1781-4624-9A50-48B1F0B31A81}" type="presOf" srcId="{AF14A577-E5EA-4C86-B47D-75195EA0B199}" destId="{4FC5B840-7B90-4BCE-B0CB-7FFB2EC3BB63}" srcOrd="0" destOrd="0" presId="urn:microsoft.com/office/officeart/2008/layout/LinedList"/>
    <dgm:cxn modelId="{6DCDB8CB-3989-4A5B-B18D-DB39F3372FE7}" type="presOf" srcId="{9674FD20-80AE-406E-BA60-1DE233B21566}" destId="{E6390FF2-7AE3-4200-87E5-C11AF0609B54}" srcOrd="0" destOrd="0" presId="urn:microsoft.com/office/officeart/2008/layout/LinedList"/>
    <dgm:cxn modelId="{80E73FD1-0204-47A6-8BE7-B9D8FE8DCB67}" type="presOf" srcId="{F7658F20-0295-4167-84BB-C21E26B09802}" destId="{0B035B66-30C5-4A90-BD0A-734EA6199BB6}" srcOrd="0" destOrd="0" presId="urn:microsoft.com/office/officeart/2008/layout/LinedList"/>
    <dgm:cxn modelId="{6875E5D2-B3E3-4B49-BBF9-C5224EA852F8}" srcId="{17A03321-3B60-47CB-BBF7-C117B253A8BB}" destId="{AF14A577-E5EA-4C86-B47D-75195EA0B199}" srcOrd="3" destOrd="0" parTransId="{17E4B410-6186-4E73-BB3F-F2E485CEA6CE}" sibTransId="{1BD2AC2C-2A7C-484F-8D84-5F7AFC47A107}"/>
    <dgm:cxn modelId="{547AEEDD-9003-4C17-887A-8A19C1C0888F}" srcId="{17A03321-3B60-47CB-BBF7-C117B253A8BB}" destId="{F7658F20-0295-4167-84BB-C21E26B09802}" srcOrd="0" destOrd="0" parTransId="{6C6EC7EC-C631-4AC4-9617-EF7EF60BC76E}" sibTransId="{7D936312-7DCE-4EEC-BEAB-2B3B2D6EE307}"/>
    <dgm:cxn modelId="{A955F3E7-D922-47C4-8FA9-7327DDE12CD6}" type="presOf" srcId="{6AAA2482-3FE9-4310-ADB5-37350819552F}" destId="{741AB94C-E3BD-4A36-904C-7A48B44F4DF5}" srcOrd="0" destOrd="0" presId="urn:microsoft.com/office/officeart/2008/layout/LinedList"/>
    <dgm:cxn modelId="{1B40A4FC-2788-4334-955F-8EB7DC8AFC78}" type="presParOf" srcId="{4ECFB396-9282-4A98-A928-A6A39E57393A}" destId="{2EF40A0D-37A4-403E-81A7-42C4880548C8}" srcOrd="0" destOrd="0" presId="urn:microsoft.com/office/officeart/2008/layout/LinedList"/>
    <dgm:cxn modelId="{BF47A095-D2FB-46B7-954D-E75FC01335EC}" type="presParOf" srcId="{4ECFB396-9282-4A98-A928-A6A39E57393A}" destId="{6044BE1C-3816-49A7-A97E-6A543FA5E680}" srcOrd="1" destOrd="0" presId="urn:microsoft.com/office/officeart/2008/layout/LinedList"/>
    <dgm:cxn modelId="{EC4BA6EA-5E14-490F-884D-85B635B2804C}" type="presParOf" srcId="{6044BE1C-3816-49A7-A97E-6A543FA5E680}" destId="{0B035B66-30C5-4A90-BD0A-734EA6199BB6}" srcOrd="0" destOrd="0" presId="urn:microsoft.com/office/officeart/2008/layout/LinedList"/>
    <dgm:cxn modelId="{8D0A7FED-7D4A-41B8-99B6-26AE927C344A}" type="presParOf" srcId="{6044BE1C-3816-49A7-A97E-6A543FA5E680}" destId="{EFBA40DD-D37D-45F7-B840-273E5265CEB9}" srcOrd="1" destOrd="0" presId="urn:microsoft.com/office/officeart/2008/layout/LinedList"/>
    <dgm:cxn modelId="{B4DB32EA-6CE2-498F-BAE5-2F0BF681B206}" type="presParOf" srcId="{4ECFB396-9282-4A98-A928-A6A39E57393A}" destId="{99E43D76-7E39-4750-B67C-843D7B8D1C8B}" srcOrd="2" destOrd="0" presId="urn:microsoft.com/office/officeart/2008/layout/LinedList"/>
    <dgm:cxn modelId="{48182C4D-B5B0-470A-B375-71C7543EE8EC}" type="presParOf" srcId="{4ECFB396-9282-4A98-A928-A6A39E57393A}" destId="{19B04596-D714-4C11-BA06-F2A029519526}" srcOrd="3" destOrd="0" presId="urn:microsoft.com/office/officeart/2008/layout/LinedList"/>
    <dgm:cxn modelId="{9ABFD95D-E898-44A4-B3E7-12543FC70B57}" type="presParOf" srcId="{19B04596-D714-4C11-BA06-F2A029519526}" destId="{741AB94C-E3BD-4A36-904C-7A48B44F4DF5}" srcOrd="0" destOrd="0" presId="urn:microsoft.com/office/officeart/2008/layout/LinedList"/>
    <dgm:cxn modelId="{4D36FA1F-3785-4C4B-AB2D-2A27E6F7E390}" type="presParOf" srcId="{19B04596-D714-4C11-BA06-F2A029519526}" destId="{FD8E4507-99FC-4B73-B1DA-57F6C79502B0}" srcOrd="1" destOrd="0" presId="urn:microsoft.com/office/officeart/2008/layout/LinedList"/>
    <dgm:cxn modelId="{F2B73BB2-AFD2-4A2A-B3DD-530230E98EB6}" type="presParOf" srcId="{4ECFB396-9282-4A98-A928-A6A39E57393A}" destId="{DAEEC939-F225-4F1E-9492-929EAD4E77AC}" srcOrd="4" destOrd="0" presId="urn:microsoft.com/office/officeart/2008/layout/LinedList"/>
    <dgm:cxn modelId="{00B1C793-16C2-4288-AF3E-5463AB912858}" type="presParOf" srcId="{4ECFB396-9282-4A98-A928-A6A39E57393A}" destId="{AD06E290-F85A-45DC-88A2-8BE88EFA5532}" srcOrd="5" destOrd="0" presId="urn:microsoft.com/office/officeart/2008/layout/LinedList"/>
    <dgm:cxn modelId="{1E822E79-C967-4D6E-99F3-1AFAB8EBDE7A}" type="presParOf" srcId="{AD06E290-F85A-45DC-88A2-8BE88EFA5532}" destId="{E6390FF2-7AE3-4200-87E5-C11AF0609B54}" srcOrd="0" destOrd="0" presId="urn:microsoft.com/office/officeart/2008/layout/LinedList"/>
    <dgm:cxn modelId="{008B58F3-06DA-4DBD-9C6A-FF1AF684877C}" type="presParOf" srcId="{AD06E290-F85A-45DC-88A2-8BE88EFA5532}" destId="{851497B9-D057-4C49-8610-541039F3C216}" srcOrd="1" destOrd="0" presId="urn:microsoft.com/office/officeart/2008/layout/LinedList"/>
    <dgm:cxn modelId="{4B791FC7-4F16-4A5E-889C-E77E4F9E678F}" type="presParOf" srcId="{4ECFB396-9282-4A98-A928-A6A39E57393A}" destId="{7D8387B1-D63F-487D-9C5F-6B81CDE6C2E9}" srcOrd="6" destOrd="0" presId="urn:microsoft.com/office/officeart/2008/layout/LinedList"/>
    <dgm:cxn modelId="{D46EA2E6-27FC-4A66-9DC4-9691EE4528DE}" type="presParOf" srcId="{4ECFB396-9282-4A98-A928-A6A39E57393A}" destId="{8C7D5EC0-F661-4AE1-A436-D110E8E180E2}" srcOrd="7" destOrd="0" presId="urn:microsoft.com/office/officeart/2008/layout/LinedList"/>
    <dgm:cxn modelId="{7B9D1E9D-297D-4849-9B7E-699D50E0B6E6}" type="presParOf" srcId="{8C7D5EC0-F661-4AE1-A436-D110E8E180E2}" destId="{4FC5B840-7B90-4BCE-B0CB-7FFB2EC3BB63}" srcOrd="0" destOrd="0" presId="urn:microsoft.com/office/officeart/2008/layout/LinedList"/>
    <dgm:cxn modelId="{B6B7557B-A18D-46FF-9ABF-C873A141A31D}" type="presParOf" srcId="{8C7D5EC0-F661-4AE1-A436-D110E8E180E2}" destId="{43FE0F64-6A6A-4E40-B85F-97DD3C85D327}" srcOrd="1" destOrd="0" presId="urn:microsoft.com/office/officeart/2008/layout/LinedList"/>
    <dgm:cxn modelId="{59B74034-ED59-46E8-9A5C-3B3ED75DB2D7}" type="presParOf" srcId="{4ECFB396-9282-4A98-A928-A6A39E57393A}" destId="{11CED9BC-EE6C-4D18-B676-D50F49A991B7}" srcOrd="8" destOrd="0" presId="urn:microsoft.com/office/officeart/2008/layout/LinedList"/>
    <dgm:cxn modelId="{10AB93B7-A5A2-4A72-8BC6-62B4A6CFED04}" type="presParOf" srcId="{4ECFB396-9282-4A98-A928-A6A39E57393A}" destId="{C5993911-E8DB-4E66-BEEC-DD098AF0CA90}" srcOrd="9" destOrd="0" presId="urn:microsoft.com/office/officeart/2008/layout/LinedList"/>
    <dgm:cxn modelId="{23E8C97B-8934-47FA-894B-B19946BE225E}" type="presParOf" srcId="{C5993911-E8DB-4E66-BEEC-DD098AF0CA90}" destId="{173A77FA-1359-4446-A924-76CBEDC13ADF}" srcOrd="0" destOrd="0" presId="urn:microsoft.com/office/officeart/2008/layout/LinedList"/>
    <dgm:cxn modelId="{4428EF29-C110-4940-B3FB-120391BC870E}" type="presParOf" srcId="{C5993911-E8DB-4E66-BEEC-DD098AF0CA90}" destId="{2EF4B974-2590-4239-9986-0F3FF70638AF}" srcOrd="1" destOrd="0" presId="urn:microsoft.com/office/officeart/2008/layout/LinedList"/>
    <dgm:cxn modelId="{C2AD4E4D-88D6-4888-9485-877FA0E1C67C}" type="presParOf" srcId="{4ECFB396-9282-4A98-A928-A6A39E57393A}" destId="{B0BA8434-50C6-4D93-BBA8-185E0C94C957}" srcOrd="10" destOrd="0" presId="urn:microsoft.com/office/officeart/2008/layout/LinedList"/>
    <dgm:cxn modelId="{F8B81D92-19A2-43CE-89F2-6E2DAC8794CC}" type="presParOf" srcId="{4ECFB396-9282-4A98-A928-A6A39E57393A}" destId="{F9E784EE-A4F2-46C5-BA90-FE30C7D94B28}" srcOrd="11" destOrd="0" presId="urn:microsoft.com/office/officeart/2008/layout/LinedList"/>
    <dgm:cxn modelId="{51CFCBD3-149C-4708-A23F-B23B425252BE}" type="presParOf" srcId="{F9E784EE-A4F2-46C5-BA90-FE30C7D94B28}" destId="{61756CD5-36D5-4ED8-9A80-D632072D333C}" srcOrd="0" destOrd="0" presId="urn:microsoft.com/office/officeart/2008/layout/LinedList"/>
    <dgm:cxn modelId="{FA044D4F-0CC2-4A0D-8BA6-6BAE33DF8119}" type="presParOf" srcId="{F9E784EE-A4F2-46C5-BA90-FE30C7D94B28}" destId="{1A91876B-5711-4E30-806C-C88A8D57EAD0}" srcOrd="1" destOrd="0" presId="urn:microsoft.com/office/officeart/2008/layout/LinedList"/>
    <dgm:cxn modelId="{4EB78A0A-B4CA-404B-A0CA-C724FA619713}" type="presParOf" srcId="{4ECFB396-9282-4A98-A928-A6A39E57393A}" destId="{6A986CB2-BEF4-4997-841C-452D052A9266}" srcOrd="12" destOrd="0" presId="urn:microsoft.com/office/officeart/2008/layout/LinedList"/>
    <dgm:cxn modelId="{4C412175-451A-414E-BB58-22F8A8AB5F33}" type="presParOf" srcId="{4ECFB396-9282-4A98-A928-A6A39E57393A}" destId="{17C52410-34DE-4E48-A8AF-B769F00FA72F}" srcOrd="13" destOrd="0" presId="urn:microsoft.com/office/officeart/2008/layout/LinedList"/>
    <dgm:cxn modelId="{4D307E98-02E9-474C-9B0E-2C10ADA71E7D}" type="presParOf" srcId="{17C52410-34DE-4E48-A8AF-B769F00FA72F}" destId="{2666DF73-6836-44A2-B7BD-9B2B523F8BB5}" srcOrd="0" destOrd="0" presId="urn:microsoft.com/office/officeart/2008/layout/LinedList"/>
    <dgm:cxn modelId="{2AA7FDF8-81E7-4C53-BBCF-0403A3635125}" type="presParOf" srcId="{17C52410-34DE-4E48-A8AF-B769F00FA72F}" destId="{4C36E87D-59B6-455A-BFE3-48AB4926047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40A0D-37A4-403E-81A7-42C4880548C8}">
      <dsp:nvSpPr>
        <dsp:cNvPr id="0" name=""/>
        <dsp:cNvSpPr/>
      </dsp:nvSpPr>
      <dsp:spPr>
        <a:xfrm>
          <a:off x="0" y="469"/>
          <a:ext cx="1030992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035B66-30C5-4A90-BD0A-734EA6199BB6}">
      <dsp:nvSpPr>
        <dsp:cNvPr id="0" name=""/>
        <dsp:cNvSpPr/>
      </dsp:nvSpPr>
      <dsp:spPr>
        <a:xfrm>
          <a:off x="0" y="469"/>
          <a:ext cx="10309922" cy="549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GB" sz="2500" b="1" kern="1200" dirty="0"/>
            <a:t>Aim</a:t>
          </a:r>
          <a:r>
            <a:rPr lang="en-GB" sz="2500" kern="1200" dirty="0"/>
            <a:t>:</a:t>
          </a:r>
          <a:r>
            <a:rPr lang="en-GB" sz="2500" b="1" kern="1200" dirty="0"/>
            <a:t> </a:t>
          </a:r>
          <a:r>
            <a:rPr lang="en-GB" sz="2500" kern="1200" dirty="0"/>
            <a:t>to assess the effects of IM and IV TXA in women at increased risk of PPH</a:t>
          </a:r>
          <a:endParaRPr lang="en-US" sz="2500" kern="1200" dirty="0"/>
        </a:p>
      </dsp:txBody>
      <dsp:txXfrm>
        <a:off x="0" y="469"/>
        <a:ext cx="10309922" cy="549306"/>
      </dsp:txXfrm>
    </dsp:sp>
    <dsp:sp modelId="{99E43D76-7E39-4750-B67C-843D7B8D1C8B}">
      <dsp:nvSpPr>
        <dsp:cNvPr id="0" name=""/>
        <dsp:cNvSpPr/>
      </dsp:nvSpPr>
      <dsp:spPr>
        <a:xfrm>
          <a:off x="0" y="549776"/>
          <a:ext cx="1030992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AB94C-E3BD-4A36-904C-7A48B44F4DF5}">
      <dsp:nvSpPr>
        <dsp:cNvPr id="0" name=""/>
        <dsp:cNvSpPr/>
      </dsp:nvSpPr>
      <dsp:spPr>
        <a:xfrm>
          <a:off x="0" y="549776"/>
          <a:ext cx="10309922" cy="549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b="1" kern="1200" dirty="0"/>
            <a:t>Design</a:t>
          </a:r>
          <a:r>
            <a:rPr lang="en-GB" sz="2500" kern="1200" dirty="0"/>
            <a:t>: Randomised, placebo-controlled, three-arm trial</a:t>
          </a:r>
          <a:endParaRPr lang="en-US" sz="2500" kern="1200" dirty="0"/>
        </a:p>
      </dsp:txBody>
      <dsp:txXfrm>
        <a:off x="0" y="549776"/>
        <a:ext cx="10309922" cy="549306"/>
      </dsp:txXfrm>
    </dsp:sp>
    <dsp:sp modelId="{DAEEC939-F225-4F1E-9492-929EAD4E77AC}">
      <dsp:nvSpPr>
        <dsp:cNvPr id="0" name=""/>
        <dsp:cNvSpPr/>
      </dsp:nvSpPr>
      <dsp:spPr>
        <a:xfrm>
          <a:off x="0" y="1099082"/>
          <a:ext cx="1030992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390FF2-7AE3-4200-87E5-C11AF0609B54}">
      <dsp:nvSpPr>
        <dsp:cNvPr id="0" name=""/>
        <dsp:cNvSpPr/>
      </dsp:nvSpPr>
      <dsp:spPr>
        <a:xfrm>
          <a:off x="0" y="1099082"/>
          <a:ext cx="10309922" cy="549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GB" sz="2500" b="1" kern="1200" dirty="0"/>
            <a:t>Setting</a:t>
          </a:r>
          <a:r>
            <a:rPr lang="en-GB" sz="2500" kern="1200" dirty="0"/>
            <a:t>: Hospitals in Africa </a:t>
          </a:r>
          <a:r>
            <a:rPr lang="en-GB" sz="2500" kern="1200" dirty="0">
              <a:latin typeface="Calibri Light" panose="020F0302020204030204"/>
            </a:rPr>
            <a:t>and</a:t>
          </a:r>
          <a:r>
            <a:rPr lang="en-GB" sz="2500" kern="1200" dirty="0"/>
            <a:t> Asia</a:t>
          </a:r>
          <a:endParaRPr lang="en-US" sz="2500" kern="1200" dirty="0"/>
        </a:p>
      </dsp:txBody>
      <dsp:txXfrm>
        <a:off x="0" y="1099082"/>
        <a:ext cx="10309922" cy="549306"/>
      </dsp:txXfrm>
    </dsp:sp>
    <dsp:sp modelId="{7D8387B1-D63F-487D-9C5F-6B81CDE6C2E9}">
      <dsp:nvSpPr>
        <dsp:cNvPr id="0" name=""/>
        <dsp:cNvSpPr/>
      </dsp:nvSpPr>
      <dsp:spPr>
        <a:xfrm>
          <a:off x="0" y="1648389"/>
          <a:ext cx="1030992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C5B840-7B90-4BCE-B0CB-7FFB2EC3BB63}">
      <dsp:nvSpPr>
        <dsp:cNvPr id="0" name=""/>
        <dsp:cNvSpPr/>
      </dsp:nvSpPr>
      <dsp:spPr>
        <a:xfrm>
          <a:off x="0" y="1648389"/>
          <a:ext cx="10309922" cy="549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b="1" kern="1200" dirty="0"/>
            <a:t>Population:</a:t>
          </a:r>
          <a:r>
            <a:rPr lang="en-GB" sz="2500" kern="1200" dirty="0"/>
            <a:t> Women giving birth vaginally or by CS, with 1+ risk factors for PPH</a:t>
          </a:r>
          <a:endParaRPr lang="en-US" sz="2500" kern="1200" dirty="0"/>
        </a:p>
      </dsp:txBody>
      <dsp:txXfrm>
        <a:off x="0" y="1648389"/>
        <a:ext cx="10309922" cy="549306"/>
      </dsp:txXfrm>
    </dsp:sp>
    <dsp:sp modelId="{11CED9BC-EE6C-4D18-B676-D50F49A991B7}">
      <dsp:nvSpPr>
        <dsp:cNvPr id="0" name=""/>
        <dsp:cNvSpPr/>
      </dsp:nvSpPr>
      <dsp:spPr>
        <a:xfrm>
          <a:off x="0" y="2197696"/>
          <a:ext cx="1030992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A77FA-1359-4446-A924-76CBEDC13ADF}">
      <dsp:nvSpPr>
        <dsp:cNvPr id="0" name=""/>
        <dsp:cNvSpPr/>
      </dsp:nvSpPr>
      <dsp:spPr>
        <a:xfrm>
          <a:off x="0" y="2197696"/>
          <a:ext cx="10309922" cy="549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GB" sz="2500" b="1" kern="1200" dirty="0"/>
            <a:t>Intervention:</a:t>
          </a:r>
          <a:r>
            <a:rPr lang="en-GB" sz="2500" kern="1200" dirty="0">
              <a:latin typeface="Calibri Light" panose="020F0302020204030204"/>
            </a:rPr>
            <a:t> </a:t>
          </a:r>
          <a:r>
            <a:rPr lang="en-GB" sz="2500" kern="1200" dirty="0"/>
            <a:t> Intramuscular TXA (1g)</a:t>
          </a:r>
          <a:endParaRPr lang="en-US" sz="2500" kern="1200" dirty="0"/>
        </a:p>
      </dsp:txBody>
      <dsp:txXfrm>
        <a:off x="0" y="2197696"/>
        <a:ext cx="10309922" cy="549306"/>
      </dsp:txXfrm>
    </dsp:sp>
    <dsp:sp modelId="{B0BA8434-50C6-4D93-BBA8-185E0C94C957}">
      <dsp:nvSpPr>
        <dsp:cNvPr id="0" name=""/>
        <dsp:cNvSpPr/>
      </dsp:nvSpPr>
      <dsp:spPr>
        <a:xfrm>
          <a:off x="0" y="2747003"/>
          <a:ext cx="1030992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756CD5-36D5-4ED8-9A80-D632072D333C}">
      <dsp:nvSpPr>
        <dsp:cNvPr id="0" name=""/>
        <dsp:cNvSpPr/>
      </dsp:nvSpPr>
      <dsp:spPr>
        <a:xfrm>
          <a:off x="0" y="2747003"/>
          <a:ext cx="10309922" cy="549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b="1" kern="1200" dirty="0"/>
            <a:t>Comparator/control:</a:t>
          </a:r>
          <a:r>
            <a:rPr lang="en-GB" sz="2500" kern="1200" dirty="0"/>
            <a:t> Intravenous TXA (1g), placebo</a:t>
          </a:r>
          <a:endParaRPr lang="en-US" sz="2500" kern="1200" dirty="0"/>
        </a:p>
      </dsp:txBody>
      <dsp:txXfrm>
        <a:off x="0" y="2747003"/>
        <a:ext cx="10309922" cy="549306"/>
      </dsp:txXfrm>
    </dsp:sp>
    <dsp:sp modelId="{6A986CB2-BEF4-4997-841C-452D052A9266}">
      <dsp:nvSpPr>
        <dsp:cNvPr id="0" name=""/>
        <dsp:cNvSpPr/>
      </dsp:nvSpPr>
      <dsp:spPr>
        <a:xfrm>
          <a:off x="0" y="3296309"/>
          <a:ext cx="1030992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6DF73-6836-44A2-B7BD-9B2B523F8BB5}">
      <dsp:nvSpPr>
        <dsp:cNvPr id="0" name=""/>
        <dsp:cNvSpPr/>
      </dsp:nvSpPr>
      <dsp:spPr>
        <a:xfrm>
          <a:off x="0" y="3296309"/>
          <a:ext cx="10309922" cy="549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b="1" kern="1200" dirty="0"/>
            <a:t>Sample size</a:t>
          </a:r>
          <a:r>
            <a:rPr lang="en-GB" sz="2500" kern="1200" dirty="0"/>
            <a:t>: 30,000 women </a:t>
          </a:r>
          <a:r>
            <a:rPr lang="en-GB" sz="2500" kern="1200" dirty="0">
              <a:latin typeface="Calibri Light" panose="020F0302020204030204"/>
            </a:rPr>
            <a:t>(IM</a:t>
          </a:r>
          <a:r>
            <a:rPr lang="en-GB" sz="2500" kern="1200" dirty="0"/>
            <a:t> TXA, IV TXA, placebo)</a:t>
          </a:r>
          <a:endParaRPr lang="en-US" sz="2500" kern="1200" dirty="0"/>
        </a:p>
      </dsp:txBody>
      <dsp:txXfrm>
        <a:off x="0" y="3296309"/>
        <a:ext cx="10309922" cy="5493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0.2366</cdr:x>
      <cdr:y>0.03142</cdr:y>
    </cdr:from>
    <cdr:to>
      <cdr:x>1</cdr:x>
      <cdr:y>0.11389</cdr:y>
    </cdr:to>
    <cdr:sp macro="" textlink="">
      <cdr:nvSpPr>
        <cdr:cNvPr id="2" name="TextBox 1"/>
        <cdr:cNvSpPr txBox="1"/>
      </cdr:nvSpPr>
      <cdr:spPr>
        <a:xfrm xmlns:a="http://schemas.openxmlformats.org/drawingml/2006/main">
          <a:off x="2385193" y="162899"/>
          <a:ext cx="7695927" cy="4275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2400" dirty="0"/>
            <a:t>Deaths by hours since randomisation in the WOMAN trial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22960-4AF5-48EB-87D1-096203EE44B6}" type="datetimeFigureOut">
              <a:rPr lang="en-NG" smtClean="0"/>
              <a:t>07/12/2023</a:t>
            </a:fld>
            <a:endParaRPr lang="en-N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469DB-90AF-4DA1-A472-8CD2AF1F7EBF}" type="slidenum">
              <a:rPr lang="en-NG" smtClean="0"/>
              <a:t>‹#›</a:t>
            </a:fld>
            <a:endParaRPr lang="en-NG"/>
          </a:p>
        </p:txBody>
      </p:sp>
    </p:spTree>
    <p:extLst>
      <p:ext uri="{BB962C8B-B14F-4D97-AF65-F5344CB8AC3E}">
        <p14:creationId xmlns:p14="http://schemas.microsoft.com/office/powerpoint/2010/main" val="154935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4A954A-A5CB-40DC-8D95-7FA7D0F6B7DC}" type="slidenum">
              <a:rPr lang="en-GB" smtClean="0"/>
              <a:t>4</a:t>
            </a:fld>
            <a:endParaRPr lang="en-GB"/>
          </a:p>
        </p:txBody>
      </p:sp>
    </p:spTree>
    <p:extLst>
      <p:ext uri="{BB962C8B-B14F-4D97-AF65-F5344CB8AC3E}">
        <p14:creationId xmlns:p14="http://schemas.microsoft.com/office/powerpoint/2010/main" val="36654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clinical diagnosis of PPH, the primary outcome in the WOMAN-2 trial, appears to meet these criteria it was:</a:t>
            </a:r>
          </a:p>
          <a:p>
            <a:pPr marL="628650" lvl="1" indent="-171450">
              <a:buFont typeface="Arial" panose="020B0604020202020204" pitchFamily="34" charset="0"/>
              <a:buChar char="•"/>
            </a:pPr>
            <a:r>
              <a:rPr lang="en-US" dirty="0"/>
              <a:t>Sufficiently frequent, </a:t>
            </a:r>
          </a:p>
          <a:p>
            <a:pPr marL="628650" lvl="1" indent="-171450">
              <a:buFont typeface="Arial" panose="020B0604020202020204" pitchFamily="34" charset="0"/>
              <a:buChar char="•"/>
            </a:pPr>
            <a:r>
              <a:rPr lang="en-US" dirty="0"/>
              <a:t>highly specific for clinical signs of early shock and predictive of maternal functioning after birth. </a:t>
            </a:r>
          </a:p>
        </p:txBody>
      </p:sp>
      <p:sp>
        <p:nvSpPr>
          <p:cNvPr id="4" name="Slide Number Placeholder 3"/>
          <p:cNvSpPr>
            <a:spLocks noGrp="1"/>
          </p:cNvSpPr>
          <p:nvPr>
            <p:ph type="sldNum" sz="quarter" idx="5"/>
          </p:nvPr>
        </p:nvSpPr>
        <p:spPr/>
        <p:txBody>
          <a:bodyPr/>
          <a:lstStyle/>
          <a:p>
            <a:fld id="{C97469DB-90AF-4DA1-A472-8CD2AF1F7EBF}" type="slidenum">
              <a:rPr lang="en-NG" smtClean="0"/>
              <a:t>28</a:t>
            </a:fld>
            <a:endParaRPr lang="en-NG"/>
          </a:p>
        </p:txBody>
      </p:sp>
    </p:spTree>
    <p:extLst>
      <p:ext uri="{BB962C8B-B14F-4D97-AF65-F5344CB8AC3E}">
        <p14:creationId xmlns:p14="http://schemas.microsoft.com/office/powerpoint/2010/main" val="2308115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7469DB-90AF-4DA1-A472-8CD2AF1F7EBF}" type="slidenum">
              <a:rPr lang="en-NG" smtClean="0"/>
              <a:t>30</a:t>
            </a:fld>
            <a:endParaRPr lang="en-NG"/>
          </a:p>
        </p:txBody>
      </p:sp>
    </p:spTree>
    <p:extLst>
      <p:ext uri="{BB962C8B-B14F-4D97-AF65-F5344CB8AC3E}">
        <p14:creationId xmlns:p14="http://schemas.microsoft.com/office/powerpoint/2010/main" val="423995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783FAF-E64E-9F45-A02C-4EAF6A7C1FAE}" type="slidenum">
              <a:rPr lang="en-GB" smtClean="0"/>
              <a:t>31</a:t>
            </a:fld>
            <a:endParaRPr lang="en-GB"/>
          </a:p>
        </p:txBody>
      </p:sp>
    </p:spTree>
    <p:extLst>
      <p:ext uri="{BB962C8B-B14F-4D97-AF65-F5344CB8AC3E}">
        <p14:creationId xmlns:p14="http://schemas.microsoft.com/office/powerpoint/2010/main" val="357940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N= 10385. The 170 women with estimated blood loss ≥ 1L are omitted.  Six women have a missing estimated blood loss value.</a:t>
            </a:r>
          </a:p>
          <a:p>
            <a:endParaRPr lang="en-GB" dirty="0"/>
          </a:p>
        </p:txBody>
      </p:sp>
      <p:sp>
        <p:nvSpPr>
          <p:cNvPr id="4" name="Slide Number Placeholder 3"/>
          <p:cNvSpPr>
            <a:spLocks noGrp="1"/>
          </p:cNvSpPr>
          <p:nvPr>
            <p:ph type="sldNum" sz="quarter" idx="5"/>
          </p:nvPr>
        </p:nvSpPr>
        <p:spPr/>
        <p:txBody>
          <a:bodyPr/>
          <a:lstStyle/>
          <a:p>
            <a:fld id="{15DF6A7E-9153-CD45-B3C4-E8EC4B50591A}" type="slidenum">
              <a:rPr lang="en-GB" smtClean="0"/>
              <a:t>32</a:t>
            </a:fld>
            <a:endParaRPr lang="en-GB"/>
          </a:p>
        </p:txBody>
      </p:sp>
    </p:spTree>
    <p:extLst>
      <p:ext uri="{BB962C8B-B14F-4D97-AF65-F5344CB8AC3E}">
        <p14:creationId xmlns:p14="http://schemas.microsoft.com/office/powerpoint/2010/main" val="4088751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783FAF-E64E-9F45-A02C-4EAF6A7C1FAE}" type="slidenum">
              <a:rPr lang="en-GB" smtClean="0"/>
              <a:t>33</a:t>
            </a:fld>
            <a:endParaRPr lang="en-GB"/>
          </a:p>
        </p:txBody>
      </p:sp>
    </p:spTree>
    <p:extLst>
      <p:ext uri="{BB962C8B-B14F-4D97-AF65-F5344CB8AC3E}">
        <p14:creationId xmlns:p14="http://schemas.microsoft.com/office/powerpoint/2010/main" val="2038128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0783FAF-E64E-9F45-A02C-4EAF6A7C1FAE}" type="slidenum">
              <a:rPr lang="en-GB" smtClean="0"/>
              <a:t>35</a:t>
            </a:fld>
            <a:endParaRPr lang="en-GB"/>
          </a:p>
        </p:txBody>
      </p:sp>
    </p:spTree>
    <p:extLst>
      <p:ext uri="{BB962C8B-B14F-4D97-AF65-F5344CB8AC3E}">
        <p14:creationId xmlns:p14="http://schemas.microsoft.com/office/powerpoint/2010/main" val="280518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7469DB-90AF-4DA1-A472-8CD2AF1F7EBF}" type="slidenum">
              <a:rPr lang="en-NG" smtClean="0"/>
              <a:t>36</a:t>
            </a:fld>
            <a:endParaRPr lang="en-NG"/>
          </a:p>
        </p:txBody>
      </p:sp>
    </p:spTree>
    <p:extLst>
      <p:ext uri="{BB962C8B-B14F-4D97-AF65-F5344CB8AC3E}">
        <p14:creationId xmlns:p14="http://schemas.microsoft.com/office/powerpoint/2010/main" val="256659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a:buChar char="§"/>
            </a:pPr>
            <a:r>
              <a:rPr lang="en-GB" sz="1200" dirty="0">
                <a:latin typeface="Calibri"/>
                <a:ea typeface="+mn-lt"/>
                <a:cs typeface="+mn-lt"/>
              </a:rPr>
              <a:t>No serious adverse events reported in mothers or neonates, there were no vascular occlusive events or seizures reported.</a:t>
            </a:r>
            <a:endParaRPr lang="en-US" sz="1200" dirty="0">
              <a:latin typeface="Calibri"/>
              <a:ea typeface="+mn-lt"/>
              <a:cs typeface="+mn-lt"/>
            </a:endParaRPr>
          </a:p>
          <a:p>
            <a:pPr marL="285750" indent="-285750">
              <a:buFont typeface="Wingdings"/>
              <a:buChar char="§"/>
            </a:pPr>
            <a:r>
              <a:rPr lang="en-GB" sz="1200" dirty="0">
                <a:latin typeface="Calibri"/>
                <a:ea typeface="+mn-lt"/>
                <a:cs typeface="+mn-lt"/>
              </a:rPr>
              <a:t>In pregnant women 1 g of TXA given intramuscularly achieves therapeutic concentration in less than 10 minutes, the time it takes to give the same dose intravenously. </a:t>
            </a:r>
            <a:endParaRPr lang="en-US" sz="1200" dirty="0">
              <a:latin typeface="Calibri"/>
              <a:ea typeface="+mn-lt"/>
              <a:cs typeface="+mn-lt"/>
            </a:endParaRPr>
          </a:p>
          <a:p>
            <a:pPr marL="285750" indent="-285750">
              <a:buFont typeface="Wingdings"/>
              <a:buChar char="§"/>
            </a:pPr>
            <a:r>
              <a:rPr lang="en-GB" sz="1200" dirty="0">
                <a:latin typeface="Calibri"/>
                <a:ea typeface="+mn-lt"/>
                <a:cs typeface="+mn-lt"/>
              </a:rPr>
              <a:t>Oral treatment takes about 1 hour to reach therapeutic concentration, it would not be suitable for emergency treatment.</a:t>
            </a:r>
          </a:p>
          <a:p>
            <a:pPr marL="285750" indent="-285750">
              <a:spcAft>
                <a:spcPts val="600"/>
              </a:spcAft>
              <a:buFont typeface="Wingdings,Sans-Serif"/>
              <a:buChar char="§"/>
            </a:pPr>
            <a:r>
              <a:rPr lang="en-US" dirty="0">
                <a:cs typeface="Calibri"/>
              </a:rPr>
              <a:t>Also, it is possible </a:t>
            </a:r>
            <a:r>
              <a:rPr lang="en-US" dirty="0"/>
              <a:t> that t</a:t>
            </a:r>
            <a:r>
              <a:rPr lang="en-GB" dirty="0"/>
              <a:t>here may be fewer side effects with IM TXA than with IV TXA. </a:t>
            </a:r>
            <a:endParaRPr lang="en-US" dirty="0"/>
          </a:p>
          <a:p>
            <a:pPr marL="285750" indent="-285750">
              <a:spcAft>
                <a:spcPts val="600"/>
              </a:spcAft>
              <a:buFont typeface="Wingdings,Sans-Serif"/>
              <a:buChar char="§"/>
            </a:pPr>
            <a:r>
              <a:rPr lang="en-GB" dirty="0"/>
              <a:t>Because, peak blood concentrations are lower in the IM route than with the IV route. By avoiding high blood concentrations, the IM route might cause fewer side effects (e.g. nausea, vomiting, dizziness). </a:t>
            </a:r>
            <a:endParaRPr lang="en-US" dirty="0"/>
          </a:p>
          <a:p>
            <a:pPr marL="285750" indent="-285750">
              <a:buFont typeface="Wingdings,Sans-Serif"/>
              <a:buChar char="§"/>
            </a:pPr>
            <a:r>
              <a:rPr lang="en-GB" dirty="0"/>
              <a:t>A better safety profile would be particularly important when using tranexamic acid for PPH prevention. </a:t>
            </a:r>
          </a:p>
          <a:p>
            <a:pPr marL="285750" indent="-285750">
              <a:buFont typeface="Wingdings"/>
              <a:buChar char="§"/>
            </a:pPr>
            <a:endParaRPr lang="en-US" sz="1200" dirty="0">
              <a:latin typeface="Calibri"/>
              <a:ea typeface="+mn-lt"/>
              <a:cs typeface="+mn-lt"/>
            </a:endParaRPr>
          </a:p>
          <a:p>
            <a:endParaRPr lang="en-GB" dirty="0"/>
          </a:p>
        </p:txBody>
      </p:sp>
      <p:sp>
        <p:nvSpPr>
          <p:cNvPr id="4" name="Slide Number Placeholder 3"/>
          <p:cNvSpPr>
            <a:spLocks noGrp="1"/>
          </p:cNvSpPr>
          <p:nvPr>
            <p:ph type="sldNum" sz="quarter" idx="5"/>
          </p:nvPr>
        </p:nvSpPr>
        <p:spPr/>
        <p:txBody>
          <a:bodyPr/>
          <a:lstStyle/>
          <a:p>
            <a:fld id="{C97469DB-90AF-4DA1-A472-8CD2AF1F7EBF}" type="slidenum">
              <a:rPr lang="en-NG" smtClean="0"/>
              <a:t>40</a:t>
            </a:fld>
            <a:endParaRPr lang="en-NG"/>
          </a:p>
        </p:txBody>
      </p:sp>
    </p:spTree>
    <p:extLst>
      <p:ext uri="{BB962C8B-B14F-4D97-AF65-F5344CB8AC3E}">
        <p14:creationId xmlns:p14="http://schemas.microsoft.com/office/powerpoint/2010/main" val="1609426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7469DB-90AF-4DA1-A472-8CD2AF1F7EBF}" type="slidenum">
              <a:rPr lang="en-NG" smtClean="0"/>
              <a:t>41</a:t>
            </a:fld>
            <a:endParaRPr lang="en-NG"/>
          </a:p>
        </p:txBody>
      </p:sp>
    </p:spTree>
    <p:extLst>
      <p:ext uri="{BB962C8B-B14F-4D97-AF65-F5344CB8AC3E}">
        <p14:creationId xmlns:p14="http://schemas.microsoft.com/office/powerpoint/2010/main" val="1994725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7C7398D-A3C2-2D4A-BB3F-7B427B5B3260}" type="slidenum">
              <a:rPr lang="en-US" smtClean="0"/>
              <a:t>45</a:t>
            </a:fld>
            <a:endParaRPr lang="en-US"/>
          </a:p>
        </p:txBody>
      </p:sp>
    </p:spTree>
    <p:extLst>
      <p:ext uri="{BB962C8B-B14F-4D97-AF65-F5344CB8AC3E}">
        <p14:creationId xmlns:p14="http://schemas.microsoft.com/office/powerpoint/2010/main" val="3267874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4A954A-A5CB-40DC-8D95-7FA7D0F6B7DC}" type="slidenum">
              <a:rPr lang="en-GB" smtClean="0"/>
              <a:t>6</a:t>
            </a:fld>
            <a:endParaRPr lang="en-GB"/>
          </a:p>
        </p:txBody>
      </p:sp>
    </p:spTree>
    <p:extLst>
      <p:ext uri="{BB962C8B-B14F-4D97-AF65-F5344CB8AC3E}">
        <p14:creationId xmlns:p14="http://schemas.microsoft.com/office/powerpoint/2010/main" val="127980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7469DB-90AF-4DA1-A472-8CD2AF1F7EBF}" type="slidenum">
              <a:rPr lang="en-NG" smtClean="0"/>
              <a:t>46</a:t>
            </a:fld>
            <a:endParaRPr lang="en-NG"/>
          </a:p>
        </p:txBody>
      </p:sp>
    </p:spTree>
    <p:extLst>
      <p:ext uri="{BB962C8B-B14F-4D97-AF65-F5344CB8AC3E}">
        <p14:creationId xmlns:p14="http://schemas.microsoft.com/office/powerpoint/2010/main" val="376286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Shape 791"/>
          <p:cNvSpPr txBox="1">
            <a:spLocks noGrp="1"/>
          </p:cNvSpPr>
          <p:nvPr>
            <p:ph type="body" idx="1"/>
          </p:nvPr>
        </p:nvSpPr>
        <p:spPr>
          <a:xfrm>
            <a:off x="679768" y="4777194"/>
            <a:ext cx="5438139" cy="3908614"/>
          </a:xfrm>
          <a:prstGeom prst="rect">
            <a:avLst/>
          </a:prstGeom>
        </p:spPr>
        <p:txBody>
          <a:bodyPr lIns="91425" tIns="91425" rIns="91425" bIns="91425" anchor="t" anchorCtr="0">
            <a:noAutofit/>
          </a:bodyPr>
          <a:lstStyle/>
          <a:p>
            <a:pPr lvl="0">
              <a:spcBef>
                <a:spcPts val="0"/>
              </a:spcBef>
              <a:buNone/>
            </a:pPr>
            <a:endParaRPr dirty="0"/>
          </a:p>
        </p:txBody>
      </p:sp>
      <p:sp>
        <p:nvSpPr>
          <p:cNvPr id="792" name="Shape 792"/>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447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7469DB-90AF-4DA1-A472-8CD2AF1F7EBF}" type="slidenum">
              <a:rPr lang="en-NG" smtClean="0"/>
              <a:t>16</a:t>
            </a:fld>
            <a:endParaRPr lang="en-NG"/>
          </a:p>
        </p:txBody>
      </p:sp>
    </p:spTree>
    <p:extLst>
      <p:ext uri="{BB962C8B-B14F-4D97-AF65-F5344CB8AC3E}">
        <p14:creationId xmlns:p14="http://schemas.microsoft.com/office/powerpoint/2010/main" val="1653695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C0E1DA-CA5E-B846-9FCA-D758D36470DC}" type="slidenum">
              <a:rPr lang="en-US" smtClean="0"/>
              <a:t>17</a:t>
            </a:fld>
            <a:endParaRPr lang="en-US"/>
          </a:p>
        </p:txBody>
      </p:sp>
    </p:spTree>
    <p:extLst>
      <p:ext uri="{BB962C8B-B14F-4D97-AF65-F5344CB8AC3E}">
        <p14:creationId xmlns:p14="http://schemas.microsoft.com/office/powerpoint/2010/main" val="376789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txBox="1">
            <a:spLocks noGrp="1"/>
          </p:cNvSpPr>
          <p:nvPr>
            <p:ph type="body" idx="1"/>
          </p:nvPr>
        </p:nvSpPr>
        <p:spPr>
          <a:xfrm>
            <a:off x="679768" y="4777194"/>
            <a:ext cx="5438139" cy="3908614"/>
          </a:xfrm>
          <a:prstGeom prst="rect">
            <a:avLst/>
          </a:prstGeom>
        </p:spPr>
        <p:txBody>
          <a:bodyPr lIns="91425" tIns="91425" rIns="91425" bIns="91425" anchor="t" anchorCtr="0">
            <a:noAutofit/>
          </a:bodyPr>
          <a:lstStyle/>
          <a:p>
            <a:pPr lvl="0">
              <a:spcBef>
                <a:spcPts val="0"/>
              </a:spcBef>
              <a:buNone/>
            </a:pPr>
            <a:r>
              <a:rPr lang="en-GB" dirty="0"/>
              <a:t>Most PPH deaths occur in the first few hours after giving birth </a:t>
            </a:r>
          </a:p>
          <a:p>
            <a:pPr lvl="0">
              <a:spcBef>
                <a:spcPts val="0"/>
              </a:spcBef>
              <a:buNone/>
            </a:pPr>
            <a:endParaRPr dirty="0"/>
          </a:p>
        </p:txBody>
      </p:sp>
      <p:sp>
        <p:nvSpPr>
          <p:cNvPr id="401" name="Shape 401"/>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3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4A954A-A5CB-40DC-8D95-7FA7D0F6B7DC}" type="slidenum">
              <a:rPr lang="en-GB" smtClean="0"/>
              <a:t>19</a:t>
            </a:fld>
            <a:endParaRPr lang="en-GB"/>
          </a:p>
        </p:txBody>
      </p:sp>
    </p:spTree>
    <p:extLst>
      <p:ext uri="{BB962C8B-B14F-4D97-AF65-F5344CB8AC3E}">
        <p14:creationId xmlns:p14="http://schemas.microsoft.com/office/powerpoint/2010/main" val="3316519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5C0E1DA-CA5E-B846-9FCA-D758D36470DC}" type="slidenum">
              <a:rPr lang="en-US" smtClean="0"/>
              <a:t>22</a:t>
            </a:fld>
            <a:endParaRPr lang="en-US"/>
          </a:p>
        </p:txBody>
      </p:sp>
    </p:spTree>
    <p:extLst>
      <p:ext uri="{BB962C8B-B14F-4D97-AF65-F5344CB8AC3E}">
        <p14:creationId xmlns:p14="http://schemas.microsoft.com/office/powerpoint/2010/main" val="2692374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Outcome measures in clinical trials of interventions for PPH prevention should facilitate valid and precise estimation of the treatment effect and be important to women. </a:t>
            </a:r>
            <a:endParaRPr lang="en-US" dirty="0"/>
          </a:p>
          <a:p>
            <a:pPr marL="171450" indent="-171450">
              <a:buFont typeface="Arial" panose="020B0604020202020204" pitchFamily="34" charset="0"/>
              <a:buChar char="•"/>
            </a:pPr>
            <a:r>
              <a:rPr lang="en-US" dirty="0"/>
              <a:t>Because anaemia reduces the oxygen-carrying capacity of the blood, anaemic women cannot tolerate the same volume of blood loss as healthy women. Yet the same blood loss threshold is used to define PPH in all women. </a:t>
            </a:r>
          </a:p>
          <a:p>
            <a:pPr marL="171450" indent="-171450">
              <a:buFont typeface="Arial" panose="020B0604020202020204" pitchFamily="34" charset="0"/>
              <a:buChar char="•"/>
            </a:pPr>
            <a:r>
              <a:rPr lang="en-US" dirty="0"/>
              <a:t>The lack of an established PPH definition in anaemic women means the most appropriate outcome measures for use in clinical trials are open to question. </a:t>
            </a:r>
          </a:p>
          <a:p>
            <a:pPr marL="171450" indent="-171450">
              <a:buFont typeface="Arial" panose="020B0604020202020204" pitchFamily="34" charset="0"/>
              <a:buChar char="•"/>
            </a:pPr>
            <a:r>
              <a:rPr lang="en-US" dirty="0"/>
              <a:t>We used data from the WOMAN-2 trial to examine different definitions of PPH in anaemic women and consider their appropriateness as clinical trial outcome measures.</a:t>
            </a:r>
          </a:p>
        </p:txBody>
      </p:sp>
      <p:sp>
        <p:nvSpPr>
          <p:cNvPr id="4" name="Slide Number Placeholder 3"/>
          <p:cNvSpPr>
            <a:spLocks noGrp="1"/>
          </p:cNvSpPr>
          <p:nvPr>
            <p:ph type="sldNum" sz="quarter" idx="5"/>
          </p:nvPr>
        </p:nvSpPr>
        <p:spPr/>
        <p:txBody>
          <a:bodyPr/>
          <a:lstStyle/>
          <a:p>
            <a:fld id="{C97469DB-90AF-4DA1-A472-8CD2AF1F7EBF}" type="slidenum">
              <a:rPr lang="en-NG" smtClean="0"/>
              <a:t>27</a:t>
            </a:fld>
            <a:endParaRPr lang="en-NG"/>
          </a:p>
        </p:txBody>
      </p:sp>
    </p:spTree>
    <p:extLst>
      <p:ext uri="{BB962C8B-B14F-4D97-AF65-F5344CB8AC3E}">
        <p14:creationId xmlns:p14="http://schemas.microsoft.com/office/powerpoint/2010/main" val="2655754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D4EC-78DD-7B9E-F126-73D9580F0F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G"/>
          </a:p>
        </p:txBody>
      </p:sp>
      <p:sp>
        <p:nvSpPr>
          <p:cNvPr id="3" name="Subtitle 2">
            <a:extLst>
              <a:ext uri="{FF2B5EF4-FFF2-40B4-BE49-F238E27FC236}">
                <a16:creationId xmlns:a16="http://schemas.microsoft.com/office/drawing/2014/main" id="{72F9D120-CBEF-5C31-BA8C-5E6CDBFAE5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G"/>
          </a:p>
        </p:txBody>
      </p:sp>
      <p:sp>
        <p:nvSpPr>
          <p:cNvPr id="4" name="Date Placeholder 3">
            <a:extLst>
              <a:ext uri="{FF2B5EF4-FFF2-40B4-BE49-F238E27FC236}">
                <a16:creationId xmlns:a16="http://schemas.microsoft.com/office/drawing/2014/main" id="{2CD3E43F-2173-E985-E8F6-D686B1E5F744}"/>
              </a:ext>
            </a:extLst>
          </p:cNvPr>
          <p:cNvSpPr>
            <a:spLocks noGrp="1"/>
          </p:cNvSpPr>
          <p:nvPr>
            <p:ph type="dt" sz="half" idx="10"/>
          </p:nvPr>
        </p:nvSpPr>
        <p:spPr/>
        <p:txBody>
          <a:bodyPr/>
          <a:lstStyle/>
          <a:p>
            <a:fld id="{11A6662E-FAF4-44BC-88B5-85A7CBFB6D30}" type="datetime1">
              <a:rPr lang="en-US" smtClean="0"/>
              <a:pPr/>
              <a:t>7/12/2023</a:t>
            </a:fld>
            <a:endParaRPr lang="en-US"/>
          </a:p>
        </p:txBody>
      </p:sp>
      <p:sp>
        <p:nvSpPr>
          <p:cNvPr id="5" name="Footer Placeholder 4">
            <a:extLst>
              <a:ext uri="{FF2B5EF4-FFF2-40B4-BE49-F238E27FC236}">
                <a16:creationId xmlns:a16="http://schemas.microsoft.com/office/drawing/2014/main" id="{A24D0275-8635-845E-85AE-067DDF884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763E1-1DFA-62AC-49B5-9CED20F15BCD}"/>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568219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C5EA-60B0-7324-C49A-D8E7681A2E53}"/>
              </a:ext>
            </a:extLst>
          </p:cNvPr>
          <p:cNvSpPr>
            <a:spLocks noGrp="1"/>
          </p:cNvSpPr>
          <p:nvPr>
            <p:ph type="title"/>
          </p:nvPr>
        </p:nvSpPr>
        <p:spPr/>
        <p:txBody>
          <a:bodyPr/>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92F832BD-EA96-79EE-3B00-959603C1BC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7F3F2584-D857-4EF2-01A8-56589562D1A1}"/>
              </a:ext>
            </a:extLst>
          </p:cNvPr>
          <p:cNvSpPr>
            <a:spLocks noGrp="1"/>
          </p:cNvSpPr>
          <p:nvPr>
            <p:ph type="dt" sz="half" idx="10"/>
          </p:nvPr>
        </p:nvSpPr>
        <p:spPr/>
        <p:txBody>
          <a:bodyPr/>
          <a:lstStyle/>
          <a:p>
            <a:fld id="{4C559632-1575-4E14-B53B-3DC3D5ED3947}" type="datetime1">
              <a:rPr lang="en-US" smtClean="0"/>
              <a:t>7/12/2023</a:t>
            </a:fld>
            <a:endParaRPr lang="en-US"/>
          </a:p>
        </p:txBody>
      </p:sp>
      <p:sp>
        <p:nvSpPr>
          <p:cNvPr id="5" name="Footer Placeholder 4">
            <a:extLst>
              <a:ext uri="{FF2B5EF4-FFF2-40B4-BE49-F238E27FC236}">
                <a16:creationId xmlns:a16="http://schemas.microsoft.com/office/drawing/2014/main" id="{63D2DEFD-439F-6A59-EDF8-1D492BEA2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28D07-5E43-B2B9-00F7-A44FA3618D0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6683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876C49-07C0-1895-B217-77F1CD531B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389FA0EE-131E-C405-36FD-781113CA21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0CF60503-2C16-CDD9-4BFA-8C7B10C2D6F4}"/>
              </a:ext>
            </a:extLst>
          </p:cNvPr>
          <p:cNvSpPr>
            <a:spLocks noGrp="1"/>
          </p:cNvSpPr>
          <p:nvPr>
            <p:ph type="dt" sz="half" idx="10"/>
          </p:nvPr>
        </p:nvSpPr>
        <p:spPr/>
        <p:txBody>
          <a:bodyPr/>
          <a:lstStyle/>
          <a:p>
            <a:fld id="{CC4A6868-2568-4CC9-B302-F37117B01A6E}" type="datetime1">
              <a:rPr lang="en-US" smtClean="0"/>
              <a:t>7/12/2023</a:t>
            </a:fld>
            <a:endParaRPr lang="en-US"/>
          </a:p>
        </p:txBody>
      </p:sp>
      <p:sp>
        <p:nvSpPr>
          <p:cNvPr id="5" name="Footer Placeholder 4">
            <a:extLst>
              <a:ext uri="{FF2B5EF4-FFF2-40B4-BE49-F238E27FC236}">
                <a16:creationId xmlns:a16="http://schemas.microsoft.com/office/drawing/2014/main" id="{E7BFAD37-2529-2B35-A830-A9338F027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0D6B8-8CD1-847E-C95D-270EA052CB1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87256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28B7-B0BD-8696-588E-5CA7987DFD5A}"/>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A8AA5E1B-3D58-1324-A1F7-3B8165BC72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4C5B8D9A-DE9E-2DFA-CBB2-0993DD1D655B}"/>
              </a:ext>
            </a:extLst>
          </p:cNvPr>
          <p:cNvSpPr>
            <a:spLocks noGrp="1"/>
          </p:cNvSpPr>
          <p:nvPr>
            <p:ph type="dt" sz="half" idx="10"/>
          </p:nvPr>
        </p:nvSpPr>
        <p:spPr/>
        <p:txBody>
          <a:bodyPr/>
          <a:lstStyle/>
          <a:p>
            <a:fld id="{0055F08A-1E71-4B2B-BB49-E743F2903911}" type="datetime1">
              <a:rPr lang="en-US" smtClean="0"/>
              <a:t>7/12/2023</a:t>
            </a:fld>
            <a:endParaRPr lang="en-US" dirty="0"/>
          </a:p>
        </p:txBody>
      </p:sp>
      <p:sp>
        <p:nvSpPr>
          <p:cNvPr id="5" name="Footer Placeholder 4">
            <a:extLst>
              <a:ext uri="{FF2B5EF4-FFF2-40B4-BE49-F238E27FC236}">
                <a16:creationId xmlns:a16="http://schemas.microsoft.com/office/drawing/2014/main" id="{3BAD9AE4-0D60-64BB-DE64-34B321C7B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69FBBC-6B07-9616-B13F-2C13E6E762A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07617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7C117-3841-15D6-544A-C3A92DAE10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G"/>
          </a:p>
        </p:txBody>
      </p:sp>
      <p:sp>
        <p:nvSpPr>
          <p:cNvPr id="3" name="Text Placeholder 2">
            <a:extLst>
              <a:ext uri="{FF2B5EF4-FFF2-40B4-BE49-F238E27FC236}">
                <a16:creationId xmlns:a16="http://schemas.microsoft.com/office/drawing/2014/main" id="{BBEC486C-A2A2-06F9-DB44-7F6D23145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F88723-3CE2-1428-5DD2-4B3F04DF814B}"/>
              </a:ext>
            </a:extLst>
          </p:cNvPr>
          <p:cNvSpPr>
            <a:spLocks noGrp="1"/>
          </p:cNvSpPr>
          <p:nvPr>
            <p:ph type="dt" sz="half" idx="10"/>
          </p:nvPr>
        </p:nvSpPr>
        <p:spPr/>
        <p:txBody>
          <a:bodyPr/>
          <a:lstStyle/>
          <a:p>
            <a:fld id="{15417D9E-721A-44BB-8863-9873FE64DA75}" type="datetime1">
              <a:rPr lang="en-US" smtClean="0"/>
              <a:t>7/12/2023</a:t>
            </a:fld>
            <a:endParaRPr lang="en-US"/>
          </a:p>
        </p:txBody>
      </p:sp>
      <p:sp>
        <p:nvSpPr>
          <p:cNvPr id="5" name="Footer Placeholder 4">
            <a:extLst>
              <a:ext uri="{FF2B5EF4-FFF2-40B4-BE49-F238E27FC236}">
                <a16:creationId xmlns:a16="http://schemas.microsoft.com/office/drawing/2014/main" id="{1993045D-F694-8F32-8C12-65FA29C4F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43523-362D-A14D-8C89-44AF8CC273A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6070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C99A-6204-87C1-CD70-2D401ED8C398}"/>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94783C74-52E7-A732-1573-52067E4695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Content Placeholder 3">
            <a:extLst>
              <a:ext uri="{FF2B5EF4-FFF2-40B4-BE49-F238E27FC236}">
                <a16:creationId xmlns:a16="http://schemas.microsoft.com/office/drawing/2014/main" id="{019FA01D-B22B-F220-8B8F-4CEBE682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Date Placeholder 4">
            <a:extLst>
              <a:ext uri="{FF2B5EF4-FFF2-40B4-BE49-F238E27FC236}">
                <a16:creationId xmlns:a16="http://schemas.microsoft.com/office/drawing/2014/main" id="{F6480347-1789-4EC1-D7EB-5CE3BB9905E9}"/>
              </a:ext>
            </a:extLst>
          </p:cNvPr>
          <p:cNvSpPr>
            <a:spLocks noGrp="1"/>
          </p:cNvSpPr>
          <p:nvPr>
            <p:ph type="dt" sz="half" idx="10"/>
          </p:nvPr>
        </p:nvSpPr>
        <p:spPr/>
        <p:txBody>
          <a:bodyPr/>
          <a:lstStyle/>
          <a:p>
            <a:fld id="{5F31DA2F-80B8-49CF-99FB-5ABCA53A607A}" type="datetime1">
              <a:rPr lang="en-US" smtClean="0"/>
              <a:t>7/12/2023</a:t>
            </a:fld>
            <a:endParaRPr lang="en-US"/>
          </a:p>
        </p:txBody>
      </p:sp>
      <p:sp>
        <p:nvSpPr>
          <p:cNvPr id="6" name="Footer Placeholder 5">
            <a:extLst>
              <a:ext uri="{FF2B5EF4-FFF2-40B4-BE49-F238E27FC236}">
                <a16:creationId xmlns:a16="http://schemas.microsoft.com/office/drawing/2014/main" id="{44FC54F7-1715-3CEA-2733-5E4B804ECA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06D25-FCB6-6A6C-18A9-6707E8D53E8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139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1BAC1-D4B3-3CAA-4CCB-E47D46562BED}"/>
              </a:ext>
            </a:extLst>
          </p:cNvPr>
          <p:cNvSpPr>
            <a:spLocks noGrp="1"/>
          </p:cNvSpPr>
          <p:nvPr>
            <p:ph type="title"/>
          </p:nvPr>
        </p:nvSpPr>
        <p:spPr>
          <a:xfrm>
            <a:off x="839788" y="365125"/>
            <a:ext cx="10515600" cy="1325563"/>
          </a:xfrm>
        </p:spPr>
        <p:txBody>
          <a:bodyPr/>
          <a:lstStyle/>
          <a:p>
            <a:r>
              <a:rPr lang="en-US"/>
              <a:t>Click to edit Master title style</a:t>
            </a:r>
            <a:endParaRPr lang="en-NG"/>
          </a:p>
        </p:txBody>
      </p:sp>
      <p:sp>
        <p:nvSpPr>
          <p:cNvPr id="3" name="Text Placeholder 2">
            <a:extLst>
              <a:ext uri="{FF2B5EF4-FFF2-40B4-BE49-F238E27FC236}">
                <a16:creationId xmlns:a16="http://schemas.microsoft.com/office/drawing/2014/main" id="{A6D5D3A8-AF4B-9E7D-E3A2-0EA1B56052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BB7BCC-5D15-1686-4260-FAA5E862B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Text Placeholder 4">
            <a:extLst>
              <a:ext uri="{FF2B5EF4-FFF2-40B4-BE49-F238E27FC236}">
                <a16:creationId xmlns:a16="http://schemas.microsoft.com/office/drawing/2014/main" id="{C5B07C4F-720F-EAA7-6F18-2B74EB7F1F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52EF16-F129-8659-0C06-1B1BBE3DAF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7" name="Date Placeholder 6">
            <a:extLst>
              <a:ext uri="{FF2B5EF4-FFF2-40B4-BE49-F238E27FC236}">
                <a16:creationId xmlns:a16="http://schemas.microsoft.com/office/drawing/2014/main" id="{4811F1FB-B066-B7CC-65A2-90C5AC6EB178}"/>
              </a:ext>
            </a:extLst>
          </p:cNvPr>
          <p:cNvSpPr>
            <a:spLocks noGrp="1"/>
          </p:cNvSpPr>
          <p:nvPr>
            <p:ph type="dt" sz="half" idx="10"/>
          </p:nvPr>
        </p:nvSpPr>
        <p:spPr/>
        <p:txBody>
          <a:bodyPr/>
          <a:lstStyle/>
          <a:p>
            <a:fld id="{28852172-E6C9-4B6C-929A-A9DE3837BBF1}" type="datetime1">
              <a:rPr lang="en-US" smtClean="0"/>
              <a:t>7/12/2023</a:t>
            </a:fld>
            <a:endParaRPr lang="en-US"/>
          </a:p>
        </p:txBody>
      </p:sp>
      <p:sp>
        <p:nvSpPr>
          <p:cNvPr id="8" name="Footer Placeholder 7">
            <a:extLst>
              <a:ext uri="{FF2B5EF4-FFF2-40B4-BE49-F238E27FC236}">
                <a16:creationId xmlns:a16="http://schemas.microsoft.com/office/drawing/2014/main" id="{6C4CFA17-F358-0D39-00A9-2B14CB22B1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002719-405A-2DEB-49E4-CD2FD159F63E}"/>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02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30B4-C10A-768C-44EF-F9FEA0E849A9}"/>
              </a:ext>
            </a:extLst>
          </p:cNvPr>
          <p:cNvSpPr>
            <a:spLocks noGrp="1"/>
          </p:cNvSpPr>
          <p:nvPr>
            <p:ph type="title"/>
          </p:nvPr>
        </p:nvSpPr>
        <p:spPr/>
        <p:txBody>
          <a:bodyPr/>
          <a:lstStyle/>
          <a:p>
            <a:r>
              <a:rPr lang="en-US"/>
              <a:t>Click to edit Master title style</a:t>
            </a:r>
            <a:endParaRPr lang="en-NG"/>
          </a:p>
        </p:txBody>
      </p:sp>
      <p:sp>
        <p:nvSpPr>
          <p:cNvPr id="3" name="Date Placeholder 2">
            <a:extLst>
              <a:ext uri="{FF2B5EF4-FFF2-40B4-BE49-F238E27FC236}">
                <a16:creationId xmlns:a16="http://schemas.microsoft.com/office/drawing/2014/main" id="{3F5925AE-6076-CE88-16A8-DAC4C000A52E}"/>
              </a:ext>
            </a:extLst>
          </p:cNvPr>
          <p:cNvSpPr>
            <a:spLocks noGrp="1"/>
          </p:cNvSpPr>
          <p:nvPr>
            <p:ph type="dt" sz="half" idx="10"/>
          </p:nvPr>
        </p:nvSpPr>
        <p:spPr/>
        <p:txBody>
          <a:bodyPr/>
          <a:lstStyle/>
          <a:p>
            <a:fld id="{3AB41CFF-90C9-47B3-9DA1-F2BF8D839F7E}" type="datetime1">
              <a:rPr lang="en-US" smtClean="0"/>
              <a:t>7/12/2023</a:t>
            </a:fld>
            <a:endParaRPr lang="en-US"/>
          </a:p>
        </p:txBody>
      </p:sp>
      <p:sp>
        <p:nvSpPr>
          <p:cNvPr id="4" name="Footer Placeholder 3">
            <a:extLst>
              <a:ext uri="{FF2B5EF4-FFF2-40B4-BE49-F238E27FC236}">
                <a16:creationId xmlns:a16="http://schemas.microsoft.com/office/drawing/2014/main" id="{08316C0A-676B-679B-0821-1E3DD976AE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7166F2-86F1-026A-C381-7D7505501B2E}"/>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99788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4213CD-0331-4094-7C95-9D0BA825BF43}"/>
              </a:ext>
            </a:extLst>
          </p:cNvPr>
          <p:cNvSpPr>
            <a:spLocks noGrp="1"/>
          </p:cNvSpPr>
          <p:nvPr>
            <p:ph type="dt" sz="half" idx="10"/>
          </p:nvPr>
        </p:nvSpPr>
        <p:spPr/>
        <p:txBody>
          <a:bodyPr/>
          <a:lstStyle/>
          <a:p>
            <a:fld id="{F06048FA-06AB-4884-A69B-986B96E68A24}" type="datetime1">
              <a:rPr lang="en-US" smtClean="0"/>
              <a:t>7/12/2023</a:t>
            </a:fld>
            <a:endParaRPr lang="en-US"/>
          </a:p>
        </p:txBody>
      </p:sp>
      <p:sp>
        <p:nvSpPr>
          <p:cNvPr id="3" name="Footer Placeholder 2">
            <a:extLst>
              <a:ext uri="{FF2B5EF4-FFF2-40B4-BE49-F238E27FC236}">
                <a16:creationId xmlns:a16="http://schemas.microsoft.com/office/drawing/2014/main" id="{5A6E0F16-D5BA-4D79-79AA-C1E39DA29D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D6F73A-30E7-1E8C-9FAC-9CB5171BA02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4276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4535E-4D1F-095D-C00B-4E024E9463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Content Placeholder 2">
            <a:extLst>
              <a:ext uri="{FF2B5EF4-FFF2-40B4-BE49-F238E27FC236}">
                <a16:creationId xmlns:a16="http://schemas.microsoft.com/office/drawing/2014/main" id="{32B1637E-8383-5721-E9D0-B4E62DD46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Text Placeholder 3">
            <a:extLst>
              <a:ext uri="{FF2B5EF4-FFF2-40B4-BE49-F238E27FC236}">
                <a16:creationId xmlns:a16="http://schemas.microsoft.com/office/drawing/2014/main" id="{4E1F5B16-8F38-BC12-A59D-836044FE3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4FE256-C416-D7FE-7B01-326FBE24C7E4}"/>
              </a:ext>
            </a:extLst>
          </p:cNvPr>
          <p:cNvSpPr>
            <a:spLocks noGrp="1"/>
          </p:cNvSpPr>
          <p:nvPr>
            <p:ph type="dt" sz="half" idx="10"/>
          </p:nvPr>
        </p:nvSpPr>
        <p:spPr/>
        <p:txBody>
          <a:bodyPr/>
          <a:lstStyle/>
          <a:p>
            <a:fld id="{50DB7ABA-0172-4F9C-889D-567164F66BCD}" type="datetime1">
              <a:rPr lang="en-US" smtClean="0"/>
              <a:t>7/12/2023</a:t>
            </a:fld>
            <a:endParaRPr lang="en-US"/>
          </a:p>
        </p:txBody>
      </p:sp>
      <p:sp>
        <p:nvSpPr>
          <p:cNvPr id="6" name="Footer Placeholder 5">
            <a:extLst>
              <a:ext uri="{FF2B5EF4-FFF2-40B4-BE49-F238E27FC236}">
                <a16:creationId xmlns:a16="http://schemas.microsoft.com/office/drawing/2014/main" id="{D0FBEAD1-7890-014D-3C9C-61C01468A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97236-9697-7E42-F8A7-450BB35358A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1771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F5D0-EDEF-A29C-0E76-E87C5E4D53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Picture Placeholder 2">
            <a:extLst>
              <a:ext uri="{FF2B5EF4-FFF2-40B4-BE49-F238E27FC236}">
                <a16:creationId xmlns:a16="http://schemas.microsoft.com/office/drawing/2014/main" id="{A1618531-3467-E9E7-1333-98ABCD79B5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G"/>
          </a:p>
        </p:txBody>
      </p:sp>
      <p:sp>
        <p:nvSpPr>
          <p:cNvPr id="4" name="Text Placeholder 3">
            <a:extLst>
              <a:ext uri="{FF2B5EF4-FFF2-40B4-BE49-F238E27FC236}">
                <a16:creationId xmlns:a16="http://schemas.microsoft.com/office/drawing/2014/main" id="{6D75612B-7552-6F6C-8187-A12CCEF440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4A910B-0B3A-C013-28B4-70202FB0D7A1}"/>
              </a:ext>
            </a:extLst>
          </p:cNvPr>
          <p:cNvSpPr>
            <a:spLocks noGrp="1"/>
          </p:cNvSpPr>
          <p:nvPr>
            <p:ph type="dt" sz="half" idx="10"/>
          </p:nvPr>
        </p:nvSpPr>
        <p:spPr/>
        <p:txBody>
          <a:bodyPr/>
          <a:lstStyle/>
          <a:p>
            <a:fld id="{78AC6A5B-8AE7-4A41-B5A7-9ADC6686DC18}" type="datetime1">
              <a:rPr lang="en-US" smtClean="0"/>
              <a:t>7/12/2023</a:t>
            </a:fld>
            <a:endParaRPr lang="en-US"/>
          </a:p>
        </p:txBody>
      </p:sp>
      <p:sp>
        <p:nvSpPr>
          <p:cNvPr id="6" name="Footer Placeholder 5">
            <a:extLst>
              <a:ext uri="{FF2B5EF4-FFF2-40B4-BE49-F238E27FC236}">
                <a16:creationId xmlns:a16="http://schemas.microsoft.com/office/drawing/2014/main" id="{67C58149-D030-1068-266A-A1A107B57D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DC0E7-3CC4-F122-DA5A-581249C31E1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64504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5AD20B-0F6A-D7B6-7FD3-922F201AD3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G"/>
          </a:p>
        </p:txBody>
      </p:sp>
      <p:sp>
        <p:nvSpPr>
          <p:cNvPr id="3" name="Text Placeholder 2">
            <a:extLst>
              <a:ext uri="{FF2B5EF4-FFF2-40B4-BE49-F238E27FC236}">
                <a16:creationId xmlns:a16="http://schemas.microsoft.com/office/drawing/2014/main" id="{1D697931-548B-521A-62CB-7BF4BD1E9A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2618193A-DC42-4D4C-5CE7-9874907654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0CF6C-748E-4B7A-BC8B-3011EF78ED13}" type="datetime1">
              <a:rPr lang="en-US" smtClean="0"/>
              <a:pPr/>
              <a:t>7/12/2023</a:t>
            </a:fld>
            <a:endParaRPr lang="en-US" dirty="0"/>
          </a:p>
        </p:txBody>
      </p:sp>
      <p:sp>
        <p:nvSpPr>
          <p:cNvPr id="5" name="Footer Placeholder 4">
            <a:extLst>
              <a:ext uri="{FF2B5EF4-FFF2-40B4-BE49-F238E27FC236}">
                <a16:creationId xmlns:a16="http://schemas.microsoft.com/office/drawing/2014/main" id="{E70115FD-2570-32FB-0DE4-C9B0E3C140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0CE8389-AB52-0B26-0366-32E8FA305A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18577780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8.emf"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4.xml" /></Relationships>
</file>

<file path=ppt/slides/_rels/slide12.xml.rels><?xml version="1.0" encoding="UTF-8" standalone="yes"?>
<Relationships xmlns="http://schemas.openxmlformats.org/package/2006/relationships"><Relationship Id="rId2" Type="http://schemas.openxmlformats.org/officeDocument/2006/relationships/image" Target="../media/image10.emf"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4.xml"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notesSlide" Target="../notesSlides/notesSlide5.xml"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chart" Target="../charts/chart1.xml" /><Relationship Id="rId2" Type="http://schemas.openxmlformats.org/officeDocument/2006/relationships/notesSlide" Target="../notesSlides/notesSlide6.xml"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7.xml" /><Relationship Id="rId1" Type="http://schemas.openxmlformats.org/officeDocument/2006/relationships/slideLayout" Target="../slideLayouts/slideLayout7.xml" /><Relationship Id="rId4" Type="http://schemas.openxmlformats.org/officeDocument/2006/relationships/image" Target="../media/image15.pn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2.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8.xml" /><Relationship Id="rId1" Type="http://schemas.openxmlformats.org/officeDocument/2006/relationships/slideLayout" Target="../slideLayouts/slideLayout3.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6.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3.xml" /></Relationships>
</file>

<file path=ppt/slides/_rels/slide28.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10.xml" /><Relationship Id="rId1" Type="http://schemas.openxmlformats.org/officeDocument/2006/relationships/slideLayout" Target="../slideLayouts/slideLayout3.xml" /></Relationships>
</file>

<file path=ppt/slides/_rels/slide29.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4.xml" /></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3.xml" /></Relationships>
</file>

<file path=ppt/slides/_rels/slide31.xml.rels><?xml version="1.0" encoding="UTF-8" standalone="yes"?>
<Relationships xmlns="http://schemas.openxmlformats.org/package/2006/relationships"><Relationship Id="rId3" Type="http://schemas.openxmlformats.org/officeDocument/2006/relationships/image" Target="../media/image19.emf" /><Relationship Id="rId2" Type="http://schemas.openxmlformats.org/officeDocument/2006/relationships/notesSlide" Target="../notesSlides/notesSlide12.xml"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3" Type="http://schemas.openxmlformats.org/officeDocument/2006/relationships/image" Target="../media/image20.emf" /><Relationship Id="rId2" Type="http://schemas.openxmlformats.org/officeDocument/2006/relationships/notesSlide" Target="../notesSlides/notesSlide13.xml"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3" Type="http://schemas.openxmlformats.org/officeDocument/2006/relationships/image" Target="../media/image21.emf" /><Relationship Id="rId2" Type="http://schemas.openxmlformats.org/officeDocument/2006/relationships/notesSlide" Target="../notesSlides/notesSlide14.xml"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2" Type="http://schemas.openxmlformats.org/officeDocument/2006/relationships/image" Target="../media/image22.emf"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3" Type="http://schemas.openxmlformats.org/officeDocument/2006/relationships/image" Target="../media/image23.emf" /><Relationship Id="rId2" Type="http://schemas.openxmlformats.org/officeDocument/2006/relationships/notesSlide" Target="../notesSlides/notesSlide15.xml"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16.xml" /><Relationship Id="rId1" Type="http://schemas.openxmlformats.org/officeDocument/2006/relationships/slideLayout" Target="../slideLayouts/slideLayout3.xml" /></Relationships>
</file>

<file path=ppt/slides/_rels/slide37.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25.jpe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17.xml" /><Relationship Id="rId1" Type="http://schemas.openxmlformats.org/officeDocument/2006/relationships/slideLayout" Target="../slideLayouts/slideLayout2.xml" /><Relationship Id="rId4" Type="http://schemas.openxmlformats.org/officeDocument/2006/relationships/image" Target="../media/image28.png" /></Relationships>
</file>

<file path=ppt/slides/_rels/slide41.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notesSlide" Target="../notesSlides/notesSlide18.xml" /><Relationship Id="rId1" Type="http://schemas.openxmlformats.org/officeDocument/2006/relationships/slideLayout" Target="../slideLayouts/slideLayout7.xml" /><Relationship Id="rId4" Type="http://schemas.openxmlformats.org/officeDocument/2006/relationships/image" Target="../media/image8.emf" /></Relationships>
</file>

<file path=ppt/slides/_rels/slide42.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43.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2" Type="http://schemas.openxmlformats.org/officeDocument/2006/relationships/image" Target="../media/image31.jpe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8" Type="http://schemas.openxmlformats.org/officeDocument/2006/relationships/image" Target="../media/image32.jpeg" /><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19.xml" /><Relationship Id="rId1" Type="http://schemas.openxmlformats.org/officeDocument/2006/relationships/slideLayout" Target="../slideLayouts/slideLayout2.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14"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F36EA92A-A68E-990F-7EF8-344C43BC1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3647" y="2406091"/>
            <a:ext cx="4730214" cy="2045818"/>
          </a:xfrm>
          <a:prstGeom prst="rect">
            <a:avLst/>
          </a:prstGeom>
        </p:spPr>
      </p:pic>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8E3B03C0-DBA0-6217-5E4E-31EA7151544A}"/>
              </a:ext>
            </a:extLst>
          </p:cNvPr>
          <p:cNvSpPr>
            <a:spLocks noGrp="1"/>
          </p:cNvSpPr>
          <p:nvPr>
            <p:ph type="ctrTitle"/>
          </p:nvPr>
        </p:nvSpPr>
        <p:spPr>
          <a:xfrm>
            <a:off x="789708" y="1014574"/>
            <a:ext cx="5633531" cy="2226769"/>
          </a:xfrm>
        </p:spPr>
        <p:txBody>
          <a:bodyPr anchor="ctr">
            <a:normAutofit/>
          </a:bodyPr>
          <a:lstStyle/>
          <a:p>
            <a:pPr algn="l"/>
            <a:r>
              <a:rPr lang="en-US" sz="4800" dirty="0">
                <a:solidFill>
                  <a:schemeClr val="bg1"/>
                </a:solidFill>
              </a:rPr>
              <a:t>WOMAN 2: Post Partum </a:t>
            </a:r>
            <a:r>
              <a:rPr lang="en-US" sz="4800" dirty="0" err="1">
                <a:solidFill>
                  <a:schemeClr val="bg1"/>
                </a:solidFill>
              </a:rPr>
              <a:t>Haemorrhage</a:t>
            </a:r>
            <a:r>
              <a:rPr lang="en-US" sz="4800" dirty="0">
                <a:solidFill>
                  <a:schemeClr val="bg1"/>
                </a:solidFill>
              </a:rPr>
              <a:t> and </a:t>
            </a:r>
            <a:r>
              <a:rPr lang="en-US" sz="4800" dirty="0" err="1">
                <a:solidFill>
                  <a:schemeClr val="bg1"/>
                </a:solidFill>
              </a:rPr>
              <a:t>Anaemia</a:t>
            </a:r>
            <a:endParaRPr lang="en-NG" sz="4800" dirty="0">
              <a:solidFill>
                <a:schemeClr val="bg1"/>
              </a:solidFill>
            </a:endParaRPr>
          </a:p>
        </p:txBody>
      </p:sp>
      <p:sp>
        <p:nvSpPr>
          <p:cNvPr id="3" name="Subtitle 2">
            <a:extLst>
              <a:ext uri="{FF2B5EF4-FFF2-40B4-BE49-F238E27FC236}">
                <a16:creationId xmlns:a16="http://schemas.microsoft.com/office/drawing/2014/main" id="{A46D53AC-6307-16AC-8F4F-9B3F91F4C34C}"/>
              </a:ext>
            </a:extLst>
          </p:cNvPr>
          <p:cNvSpPr>
            <a:spLocks noGrp="1"/>
          </p:cNvSpPr>
          <p:nvPr>
            <p:ph type="subTitle" idx="1"/>
          </p:nvPr>
        </p:nvSpPr>
        <p:spPr>
          <a:xfrm>
            <a:off x="789708" y="3640633"/>
            <a:ext cx="5631417" cy="2487212"/>
          </a:xfrm>
        </p:spPr>
        <p:txBody>
          <a:bodyPr anchor="ctr">
            <a:normAutofit/>
          </a:bodyPr>
          <a:lstStyle/>
          <a:p>
            <a:pPr algn="l"/>
            <a:r>
              <a:rPr lang="en-US" b="1">
                <a:solidFill>
                  <a:schemeClr val="tx2"/>
                </a:solidFill>
                <a:latin typeface="Angsana New" panose="020B0502040204020203" pitchFamily="18" charset="-34"/>
                <a:cs typeface="Angsana New" panose="020B0502040204020203" pitchFamily="18" charset="-34"/>
              </a:rPr>
              <a:t>Oladapo Olayemi</a:t>
            </a:r>
          </a:p>
          <a:p>
            <a:pPr algn="l"/>
            <a:r>
              <a:rPr lang="en-US" b="1">
                <a:solidFill>
                  <a:schemeClr val="tx2"/>
                </a:solidFill>
                <a:latin typeface="Angsana New" panose="020B0502040204020203" pitchFamily="18" charset="-34"/>
                <a:cs typeface="Angsana New" panose="020B0502040204020203" pitchFamily="18" charset="-34"/>
              </a:rPr>
              <a:t>Professor of Obstetrics and Gynaecology </a:t>
            </a:r>
          </a:p>
          <a:p>
            <a:pPr algn="l"/>
            <a:r>
              <a:rPr lang="en-US" b="1">
                <a:solidFill>
                  <a:schemeClr val="tx2"/>
                </a:solidFill>
                <a:latin typeface="Angsana New" panose="020B0502040204020203" pitchFamily="18" charset="-34"/>
                <a:cs typeface="Angsana New" panose="020B0502040204020203" pitchFamily="18" charset="-34"/>
              </a:rPr>
              <a:t>University of Ibadan</a:t>
            </a:r>
          </a:p>
          <a:p>
            <a:pPr algn="l"/>
            <a:r>
              <a:rPr lang="en-US" b="1">
                <a:solidFill>
                  <a:schemeClr val="tx2"/>
                </a:solidFill>
                <a:latin typeface="Angsana New" panose="020B0502040204020203" pitchFamily="18" charset="-34"/>
                <a:cs typeface="Angsana New" panose="020B0502040204020203" pitchFamily="18" charset="-34"/>
              </a:rPr>
              <a:t>National Coordinator WOMAN 2 Trial</a:t>
            </a:r>
            <a:endParaRPr lang="en-NG" b="1">
              <a:solidFill>
                <a:schemeClr val="tx2"/>
              </a:solidFill>
              <a:latin typeface="Angsana New" panose="020B0502040204020203" pitchFamily="18" charset="-34"/>
              <a:cs typeface="Angsana New" panose="020B0502040204020203" pitchFamily="18" charset="-34"/>
            </a:endParaRPr>
          </a:p>
        </p:txBody>
      </p:sp>
    </p:spTree>
    <p:extLst>
      <p:ext uri="{BB962C8B-B14F-4D97-AF65-F5344CB8AC3E}">
        <p14:creationId xmlns:p14="http://schemas.microsoft.com/office/powerpoint/2010/main" val="678022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45580-479B-4E7F-9DE0-306E6C692022}"/>
              </a:ext>
            </a:extLst>
          </p:cNvPr>
          <p:cNvPicPr>
            <a:picLocks noChangeAspect="1"/>
          </p:cNvPicPr>
          <p:nvPr/>
        </p:nvPicPr>
        <p:blipFill>
          <a:blip r:embed="rId2"/>
          <a:stretch>
            <a:fillRect/>
          </a:stretch>
        </p:blipFill>
        <p:spPr>
          <a:xfrm>
            <a:off x="1050588" y="569399"/>
            <a:ext cx="10645524" cy="5922029"/>
          </a:xfrm>
          <a:prstGeom prst="rect">
            <a:avLst/>
          </a:prstGeom>
        </p:spPr>
      </p:pic>
      <p:sp>
        <p:nvSpPr>
          <p:cNvPr id="2" name="TextBox 1">
            <a:extLst>
              <a:ext uri="{FF2B5EF4-FFF2-40B4-BE49-F238E27FC236}">
                <a16:creationId xmlns:a16="http://schemas.microsoft.com/office/drawing/2014/main" id="{D83B5C2D-5F57-B2AB-9E01-8A442C8FC6ED}"/>
              </a:ext>
            </a:extLst>
          </p:cNvPr>
          <p:cNvSpPr txBox="1"/>
          <p:nvPr/>
        </p:nvSpPr>
        <p:spPr>
          <a:xfrm>
            <a:off x="0" y="-3337"/>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WOMAN TRIAL RESULTS</a:t>
            </a:r>
          </a:p>
        </p:txBody>
      </p:sp>
    </p:spTree>
    <p:extLst>
      <p:ext uri="{BB962C8B-B14F-4D97-AF65-F5344CB8AC3E}">
        <p14:creationId xmlns:p14="http://schemas.microsoft.com/office/powerpoint/2010/main" val="1650481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907C3-631B-4E7A-A2DE-D3C24F1A38F6}"/>
              </a:ext>
            </a:extLst>
          </p:cNvPr>
          <p:cNvSpPr>
            <a:spLocks noGrp="1"/>
          </p:cNvSpPr>
          <p:nvPr>
            <p:ph sz="half" idx="1"/>
          </p:nvPr>
        </p:nvSpPr>
        <p:spPr>
          <a:xfrm>
            <a:off x="754776" y="769736"/>
            <a:ext cx="4185134" cy="5318528"/>
          </a:xfrm>
        </p:spPr>
        <p:txBody>
          <a:bodyPr vert="horz" lIns="91440" tIns="45720" rIns="91440" bIns="45720" rtlCol="0">
            <a:noAutofit/>
          </a:bodyPr>
          <a:lstStyle/>
          <a:p>
            <a:r>
              <a:rPr lang="en-US" sz="2000" dirty="0"/>
              <a:t>Conducted in 21 countries, 193 hospitals and recruited 20,060 patients. </a:t>
            </a:r>
          </a:p>
          <a:p>
            <a:r>
              <a:rPr lang="en-US" sz="2000" dirty="0"/>
              <a:t>Nigeria was the highest contributor with 5,711 patients from 53 hospitals. </a:t>
            </a:r>
          </a:p>
          <a:p>
            <a:r>
              <a:rPr lang="en-US" sz="2000" dirty="0"/>
              <a:t>Tranexamic acid reduced death by up to 70% when given immediately </a:t>
            </a:r>
          </a:p>
          <a:p>
            <a:r>
              <a:rPr lang="en-US" sz="2000" dirty="0"/>
              <a:t>No effect was seen if given after 3 hours. </a:t>
            </a:r>
          </a:p>
          <a:p>
            <a:r>
              <a:rPr lang="en-US" sz="2000" dirty="0"/>
              <a:t>The reduction on death was 30% in this trial  </a:t>
            </a:r>
          </a:p>
          <a:p>
            <a:r>
              <a:rPr lang="en-US" sz="2000" dirty="0"/>
              <a:t>It reduced the need for additional surgical intervention by at least 35%. </a:t>
            </a:r>
          </a:p>
          <a:p>
            <a:endParaRPr lang="en-US" sz="2000" dirty="0"/>
          </a:p>
        </p:txBody>
      </p:sp>
      <p:pic>
        <p:nvPicPr>
          <p:cNvPr id="6" name="Content Placeholder 5" descr="Graphical user interface, text, application&#10;&#10;Description automatically generated">
            <a:extLst>
              <a:ext uri="{FF2B5EF4-FFF2-40B4-BE49-F238E27FC236}">
                <a16:creationId xmlns:a16="http://schemas.microsoft.com/office/drawing/2014/main" id="{6281D5F2-3D59-4FB8-AB52-5C296DD6CF2E}"/>
              </a:ext>
            </a:extLst>
          </p:cNvPr>
          <p:cNvPicPr>
            <a:picLocks noGrp="1" noChangeAspect="1"/>
          </p:cNvPicPr>
          <p:nvPr>
            <p:ph sz="half" idx="2"/>
          </p:nvPr>
        </p:nvPicPr>
        <p:blipFill>
          <a:blip r:embed="rId2"/>
          <a:stretch>
            <a:fillRect/>
          </a:stretch>
        </p:blipFill>
        <p:spPr>
          <a:xfrm>
            <a:off x="5417893" y="1173498"/>
            <a:ext cx="6019331" cy="3280535"/>
          </a:xfrm>
          <a:prstGeom prst="rect">
            <a:avLst/>
          </a:prstGeom>
          <a:effectLst/>
        </p:spPr>
      </p:pic>
      <p:sp>
        <p:nvSpPr>
          <p:cNvPr id="7" name="TextBox 6">
            <a:extLst>
              <a:ext uri="{FF2B5EF4-FFF2-40B4-BE49-F238E27FC236}">
                <a16:creationId xmlns:a16="http://schemas.microsoft.com/office/drawing/2014/main" id="{0F4AD8F3-8F14-286B-E4E2-266CE078E71B}"/>
              </a:ext>
            </a:extLst>
          </p:cNvPr>
          <p:cNvSpPr txBox="1"/>
          <p:nvPr/>
        </p:nvSpPr>
        <p:spPr>
          <a:xfrm>
            <a:off x="0" y="-11665"/>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WOMAN TRIAL RESULTS</a:t>
            </a:r>
          </a:p>
        </p:txBody>
      </p:sp>
    </p:spTree>
    <p:extLst>
      <p:ext uri="{BB962C8B-B14F-4D97-AF65-F5344CB8AC3E}">
        <p14:creationId xmlns:p14="http://schemas.microsoft.com/office/powerpoint/2010/main" val="3947628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91264" y="1772816"/>
            <a:ext cx="8414583" cy="4320480"/>
          </a:xfrm>
          <a:prstGeom prst="rect">
            <a:avLst/>
          </a:prstGeom>
        </p:spPr>
      </p:pic>
      <p:sp>
        <p:nvSpPr>
          <p:cNvPr id="5" name="TextBox 4"/>
          <p:cNvSpPr txBox="1"/>
          <p:nvPr/>
        </p:nvSpPr>
        <p:spPr>
          <a:xfrm>
            <a:off x="1991547" y="6093296"/>
            <a:ext cx="8106375" cy="400110"/>
          </a:xfrm>
          <a:prstGeom prst="rect">
            <a:avLst/>
          </a:prstGeom>
          <a:noFill/>
        </p:spPr>
        <p:txBody>
          <a:bodyPr wrap="square" rtlCol="0">
            <a:spAutoFit/>
          </a:bodyPr>
          <a:lstStyle/>
          <a:p>
            <a:pPr>
              <a:defRPr/>
            </a:pPr>
            <a:r>
              <a:rPr lang="en-GB" dirty="0">
                <a:solidFill>
                  <a:srgbClr val="FFFFFF"/>
                </a:solidFill>
              </a:rPr>
              <a:t>Effect of treatment delay on the survival benefit from tranexamic acid</a:t>
            </a:r>
          </a:p>
        </p:txBody>
      </p:sp>
      <p:sp>
        <p:nvSpPr>
          <p:cNvPr id="2" name="TextBox 1"/>
          <p:cNvSpPr txBox="1"/>
          <p:nvPr/>
        </p:nvSpPr>
        <p:spPr>
          <a:xfrm>
            <a:off x="936824" y="1018763"/>
            <a:ext cx="9793088" cy="707886"/>
          </a:xfrm>
          <a:prstGeom prst="rect">
            <a:avLst/>
          </a:prstGeom>
          <a:solidFill>
            <a:srgbClr val="FFE5EE"/>
          </a:solidFill>
        </p:spPr>
        <p:txBody>
          <a:bodyPr wrap="square" rtlCol="0">
            <a:spAutoFit/>
          </a:bodyPr>
          <a:lstStyle/>
          <a:p>
            <a:pPr algn="ctr"/>
            <a:r>
              <a:rPr lang="en-GB" sz="2000" dirty="0">
                <a:latin typeface="+mn-lt"/>
              </a:rPr>
              <a:t>Survival benefit decreased by 10% for every 15 min delay until 3 h, after which there was no benefit</a:t>
            </a:r>
          </a:p>
        </p:txBody>
      </p:sp>
      <p:sp>
        <p:nvSpPr>
          <p:cNvPr id="9" name="TextBox 8"/>
          <p:cNvSpPr txBox="1"/>
          <p:nvPr/>
        </p:nvSpPr>
        <p:spPr>
          <a:xfrm>
            <a:off x="0" y="0"/>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EARLY TREATMENT IS ESSENTIAL</a:t>
            </a:r>
          </a:p>
        </p:txBody>
      </p:sp>
    </p:spTree>
    <p:extLst>
      <p:ext uri="{BB962C8B-B14F-4D97-AF65-F5344CB8AC3E}">
        <p14:creationId xmlns:p14="http://schemas.microsoft.com/office/powerpoint/2010/main" val="774070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1547" y="6093296"/>
            <a:ext cx="8106375" cy="400110"/>
          </a:xfrm>
          <a:prstGeom prst="rect">
            <a:avLst/>
          </a:prstGeom>
          <a:noFill/>
        </p:spPr>
        <p:txBody>
          <a:bodyPr wrap="square" rtlCol="0">
            <a:spAutoFit/>
          </a:bodyPr>
          <a:lstStyle/>
          <a:p>
            <a:pPr>
              <a:defRPr/>
            </a:pPr>
            <a:r>
              <a:rPr lang="en-GB" dirty="0">
                <a:solidFill>
                  <a:srgbClr val="FFFFFF"/>
                </a:solidFill>
              </a:rPr>
              <a:t>Effect of treatment delay on the survival benefit from tranexamic acid</a:t>
            </a:r>
          </a:p>
        </p:txBody>
      </p:sp>
      <p:sp>
        <p:nvSpPr>
          <p:cNvPr id="9" name="TextBox 8"/>
          <p:cNvSpPr txBox="1"/>
          <p:nvPr/>
        </p:nvSpPr>
        <p:spPr>
          <a:xfrm>
            <a:off x="0" y="0"/>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EARLY TREATMENT IS ESSENTIAL</a:t>
            </a:r>
          </a:p>
        </p:txBody>
      </p:sp>
      <p:pic>
        <p:nvPicPr>
          <p:cNvPr id="4" name="Picture 3">
            <a:extLst>
              <a:ext uri="{FF2B5EF4-FFF2-40B4-BE49-F238E27FC236}">
                <a16:creationId xmlns:a16="http://schemas.microsoft.com/office/drawing/2014/main" id="{D0F4873A-D70D-DBD7-BA4A-09A592FA6F85}"/>
              </a:ext>
            </a:extLst>
          </p:cNvPr>
          <p:cNvPicPr>
            <a:picLocks noChangeAspect="1"/>
          </p:cNvPicPr>
          <p:nvPr/>
        </p:nvPicPr>
        <p:blipFill rotWithShape="1">
          <a:blip r:embed="rId2"/>
          <a:srcRect l="60156" t="22151" r="11016" b="18566"/>
          <a:stretch/>
        </p:blipFill>
        <p:spPr>
          <a:xfrm>
            <a:off x="1575274" y="804507"/>
            <a:ext cx="9638186" cy="5615748"/>
          </a:xfrm>
          <a:prstGeom prst="rect">
            <a:avLst/>
          </a:prstGeom>
        </p:spPr>
      </p:pic>
    </p:spTree>
    <p:extLst>
      <p:ext uri="{BB962C8B-B14F-4D97-AF65-F5344CB8AC3E}">
        <p14:creationId xmlns:p14="http://schemas.microsoft.com/office/powerpoint/2010/main" val="638047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1547" y="6093296"/>
            <a:ext cx="8106375" cy="400110"/>
          </a:xfrm>
          <a:prstGeom prst="rect">
            <a:avLst/>
          </a:prstGeom>
          <a:noFill/>
        </p:spPr>
        <p:txBody>
          <a:bodyPr wrap="square" rtlCol="0">
            <a:spAutoFit/>
          </a:bodyPr>
          <a:lstStyle/>
          <a:p>
            <a:pPr>
              <a:defRPr/>
            </a:pPr>
            <a:r>
              <a:rPr lang="en-GB" dirty="0">
                <a:solidFill>
                  <a:srgbClr val="FFFFFF"/>
                </a:solidFill>
              </a:rPr>
              <a:t>Effect of treatment delay on the survival benefit from tranexamic acid</a:t>
            </a:r>
          </a:p>
        </p:txBody>
      </p:sp>
      <p:sp>
        <p:nvSpPr>
          <p:cNvPr id="4" name="Content Placeholder 2">
            <a:extLst>
              <a:ext uri="{FF2B5EF4-FFF2-40B4-BE49-F238E27FC236}">
                <a16:creationId xmlns:a16="http://schemas.microsoft.com/office/drawing/2014/main" id="{EAEB9071-033A-3759-A2CB-747C235FC2EF}"/>
              </a:ext>
            </a:extLst>
          </p:cNvPr>
          <p:cNvSpPr txBox="1">
            <a:spLocks/>
          </p:cNvSpPr>
          <p:nvPr/>
        </p:nvSpPr>
        <p:spPr>
          <a:xfrm>
            <a:off x="4743929" y="746681"/>
            <a:ext cx="6653213" cy="4455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latin typeface="Calibri"/>
                <a:cs typeface="Calibri"/>
              </a:rPr>
              <a:t>Give 1g TXA </a:t>
            </a:r>
            <a:r>
              <a:rPr lang="en-GB" sz="2400" b="1" dirty="0">
                <a:latin typeface="Calibri"/>
                <a:cs typeface="Calibri"/>
              </a:rPr>
              <a:t>intravenously</a:t>
            </a:r>
            <a:r>
              <a:rPr lang="en-GB" sz="2400" dirty="0">
                <a:latin typeface="Calibri"/>
                <a:cs typeface="Calibri"/>
              </a:rPr>
              <a:t> to all women with clinically diagnosed PPH</a:t>
            </a:r>
            <a:endParaRPr lang="en-GB" sz="2000" b="1" dirty="0">
              <a:latin typeface="Calibri"/>
              <a:cs typeface="Calibri"/>
            </a:endParaRPr>
          </a:p>
          <a:p>
            <a:r>
              <a:rPr lang="en-GB" sz="2400" dirty="0">
                <a:latin typeface="Calibri"/>
                <a:cs typeface="Calibri"/>
              </a:rPr>
              <a:t>after caesarean or vaginal birth</a:t>
            </a:r>
          </a:p>
          <a:p>
            <a:r>
              <a:rPr lang="en-GB" sz="2400" dirty="0">
                <a:latin typeface="Calibri"/>
                <a:cs typeface="Calibri"/>
              </a:rPr>
              <a:t>alongside other proven interventions</a:t>
            </a:r>
          </a:p>
          <a:p>
            <a:r>
              <a:rPr lang="en-GB" sz="2400" dirty="0">
                <a:latin typeface="Calibri"/>
                <a:cs typeface="Calibri"/>
              </a:rPr>
              <a:t>regardless of cause of bleeding </a:t>
            </a:r>
          </a:p>
          <a:p>
            <a:r>
              <a:rPr lang="en-GB" sz="2400" dirty="0">
                <a:latin typeface="Calibri"/>
                <a:cs typeface="Calibri"/>
              </a:rPr>
              <a:t>within 3 h of childbirth</a:t>
            </a:r>
          </a:p>
          <a:p>
            <a:r>
              <a:rPr lang="en-GB" sz="2400" dirty="0">
                <a:latin typeface="+mn-lt"/>
              </a:rPr>
              <a:t>Most deaths occur within the first two to three hours after birth, it is critical that TXA is given as soon as possible to save lives</a:t>
            </a:r>
          </a:p>
          <a:p>
            <a:endParaRPr lang="en-GB" sz="2400" dirty="0">
              <a:latin typeface="Calibri"/>
              <a:cs typeface="Calibri"/>
            </a:endParaRPr>
          </a:p>
          <a:p>
            <a:pPr marL="0" indent="0">
              <a:buFont typeface="Arial" panose="020B0604020202020204" pitchFamily="34" charset="0"/>
              <a:buNone/>
            </a:pPr>
            <a:endParaRPr lang="en-GB" sz="2400" b="1" dirty="0">
              <a:latin typeface="Calibri"/>
              <a:ea typeface="+mn-lt"/>
              <a:cs typeface="+mn-lt"/>
            </a:endParaRPr>
          </a:p>
        </p:txBody>
      </p:sp>
      <p:pic>
        <p:nvPicPr>
          <p:cNvPr id="6" name="Picture 4">
            <a:extLst>
              <a:ext uri="{FF2B5EF4-FFF2-40B4-BE49-F238E27FC236}">
                <a16:creationId xmlns:a16="http://schemas.microsoft.com/office/drawing/2014/main" id="{F4787CB5-A2D3-AFA1-4AB5-5D39C07E38EF}"/>
              </a:ext>
            </a:extLst>
          </p:cNvPr>
          <p:cNvPicPr>
            <a:picLocks noChangeAspect="1"/>
          </p:cNvPicPr>
          <p:nvPr/>
        </p:nvPicPr>
        <p:blipFill>
          <a:blip r:embed="rId2"/>
          <a:stretch>
            <a:fillRect/>
          </a:stretch>
        </p:blipFill>
        <p:spPr>
          <a:xfrm>
            <a:off x="625643" y="584775"/>
            <a:ext cx="3883474" cy="5518226"/>
          </a:xfrm>
          <a:prstGeom prst="rect">
            <a:avLst/>
          </a:prstGeom>
        </p:spPr>
      </p:pic>
      <p:pic>
        <p:nvPicPr>
          <p:cNvPr id="7" name="Shape 93">
            <a:extLst>
              <a:ext uri="{FF2B5EF4-FFF2-40B4-BE49-F238E27FC236}">
                <a16:creationId xmlns:a16="http://schemas.microsoft.com/office/drawing/2014/main" id="{616A85B4-2267-B725-02D1-D5CF6F735F4F}"/>
              </a:ext>
            </a:extLst>
          </p:cNvPr>
          <p:cNvPicPr preferRelativeResize="0"/>
          <p:nvPr/>
        </p:nvPicPr>
        <p:blipFill rotWithShape="1">
          <a:blip r:embed="rId3">
            <a:alphaModFix/>
          </a:blip>
          <a:srcRect/>
          <a:stretch/>
        </p:blipFill>
        <p:spPr>
          <a:xfrm>
            <a:off x="9192126" y="4688679"/>
            <a:ext cx="2910739" cy="1676026"/>
          </a:xfrm>
          <a:prstGeom prst="rect">
            <a:avLst/>
          </a:prstGeom>
          <a:noFill/>
          <a:ln>
            <a:noFill/>
          </a:ln>
        </p:spPr>
      </p:pic>
      <p:sp>
        <p:nvSpPr>
          <p:cNvPr id="8" name="TextBox 7">
            <a:extLst>
              <a:ext uri="{FF2B5EF4-FFF2-40B4-BE49-F238E27FC236}">
                <a16:creationId xmlns:a16="http://schemas.microsoft.com/office/drawing/2014/main" id="{D0882BF3-9C9B-16B4-BF73-6FB26AD7B66E}"/>
              </a:ext>
            </a:extLst>
          </p:cNvPr>
          <p:cNvSpPr txBox="1"/>
          <p:nvPr/>
        </p:nvSpPr>
        <p:spPr>
          <a:xfrm>
            <a:off x="0" y="-24063"/>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WHO RECOMMENDATIONS</a:t>
            </a:r>
          </a:p>
        </p:txBody>
      </p:sp>
    </p:spTree>
    <p:extLst>
      <p:ext uri="{BB962C8B-B14F-4D97-AF65-F5344CB8AC3E}">
        <p14:creationId xmlns:p14="http://schemas.microsoft.com/office/powerpoint/2010/main" val="4076162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AC91A1-DD08-9641-A215-C4E320716088}"/>
              </a:ext>
            </a:extLst>
          </p:cNvPr>
          <p:cNvSpPr txBox="1"/>
          <p:nvPr/>
        </p:nvSpPr>
        <p:spPr>
          <a:xfrm>
            <a:off x="732794" y="4066674"/>
            <a:ext cx="10339057" cy="1754326"/>
          </a:xfrm>
          <a:prstGeom prst="rect">
            <a:avLst/>
          </a:prstGeom>
          <a:noFill/>
        </p:spPr>
        <p:txBody>
          <a:bodyPr wrap="square" rtlCol="0">
            <a:spAutoFit/>
          </a:bodyPr>
          <a:lstStyle/>
          <a:p>
            <a:pPr algn="ctr"/>
            <a:r>
              <a:rPr lang="en-GB" sz="5400" b="1" dirty="0">
                <a:cs typeface="Arial" panose="020B0604020202020204" pitchFamily="34" charset="0"/>
              </a:rPr>
              <a:t>Lessons Learnt – </a:t>
            </a:r>
            <a:r>
              <a:rPr lang="en-US" sz="5400" b="1" dirty="0">
                <a:cs typeface="Arial" panose="020B0604020202020204" pitchFamily="34" charset="0"/>
              </a:rPr>
              <a:t>Implementing the WOMAN trial results</a:t>
            </a:r>
            <a:endParaRPr lang="en-GB" sz="5400" b="1" dirty="0">
              <a:cs typeface="Arial" panose="020B0604020202020204" pitchFamily="34" charset="0"/>
            </a:endParaRPr>
          </a:p>
        </p:txBody>
      </p:sp>
      <p:pic>
        <p:nvPicPr>
          <p:cNvPr id="2" name="Shape 93">
            <a:extLst>
              <a:ext uri="{FF2B5EF4-FFF2-40B4-BE49-F238E27FC236}">
                <a16:creationId xmlns:a16="http://schemas.microsoft.com/office/drawing/2014/main" id="{ED2F5092-F378-06E7-F1BB-298DC1852CE5}"/>
              </a:ext>
            </a:extLst>
          </p:cNvPr>
          <p:cNvPicPr preferRelativeResize="0">
            <a:picLocks noChangeAspect="1"/>
          </p:cNvPicPr>
          <p:nvPr/>
        </p:nvPicPr>
        <p:blipFill rotWithShape="1">
          <a:blip r:embed="rId2">
            <a:alphaModFix/>
          </a:blip>
          <a:srcRect l="9304" t="10846" r="8611" b="20383"/>
          <a:stretch/>
        </p:blipFill>
        <p:spPr>
          <a:xfrm>
            <a:off x="3260558" y="778856"/>
            <a:ext cx="5337442" cy="2650144"/>
          </a:xfrm>
          <a:prstGeom prst="rect">
            <a:avLst/>
          </a:prstGeom>
          <a:noFill/>
          <a:ln>
            <a:noFill/>
          </a:ln>
        </p:spPr>
      </p:pic>
    </p:spTree>
    <p:extLst>
      <p:ext uri="{BB962C8B-B14F-4D97-AF65-F5344CB8AC3E}">
        <p14:creationId xmlns:p14="http://schemas.microsoft.com/office/powerpoint/2010/main" val="2597496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1547" y="6093296"/>
            <a:ext cx="8106375" cy="400110"/>
          </a:xfrm>
          <a:prstGeom prst="rect">
            <a:avLst/>
          </a:prstGeom>
          <a:noFill/>
        </p:spPr>
        <p:txBody>
          <a:bodyPr wrap="square" rtlCol="0">
            <a:spAutoFit/>
          </a:bodyPr>
          <a:lstStyle/>
          <a:p>
            <a:pPr>
              <a:defRPr/>
            </a:pPr>
            <a:r>
              <a:rPr lang="en-GB" dirty="0">
                <a:solidFill>
                  <a:srgbClr val="FFFFFF"/>
                </a:solidFill>
              </a:rPr>
              <a:t>Effect of treatment delay on the survival benefit from tranexamic acid</a:t>
            </a:r>
          </a:p>
        </p:txBody>
      </p:sp>
      <p:sp>
        <p:nvSpPr>
          <p:cNvPr id="9" name="TextBox 8"/>
          <p:cNvSpPr txBox="1"/>
          <p:nvPr/>
        </p:nvSpPr>
        <p:spPr>
          <a:xfrm>
            <a:off x="0" y="-24063"/>
            <a:ext cx="12192000" cy="584775"/>
          </a:xfrm>
          <a:prstGeom prst="rect">
            <a:avLst/>
          </a:prstGeom>
          <a:solidFill>
            <a:schemeClr val="bg1">
              <a:lumMod val="85000"/>
            </a:schemeClr>
          </a:solidFill>
        </p:spPr>
        <p:txBody>
          <a:bodyPr wrap="square" rtlCol="0">
            <a:spAutoFit/>
          </a:bodyPr>
          <a:lstStyle/>
          <a:p>
            <a:pPr algn="ctr"/>
            <a:r>
              <a:rPr lang="en-US" sz="3200" b="1" dirty="0">
                <a:solidFill>
                  <a:srgbClr val="AB09AB"/>
                </a:solidFill>
              </a:rPr>
              <a:t>USE OF TXA FOR TREATMENT OF PPH IS LIMITED </a:t>
            </a:r>
          </a:p>
        </p:txBody>
      </p:sp>
      <p:sp>
        <p:nvSpPr>
          <p:cNvPr id="2" name="Rettangolo 3">
            <a:extLst>
              <a:ext uri="{FF2B5EF4-FFF2-40B4-BE49-F238E27FC236}">
                <a16:creationId xmlns:a16="http://schemas.microsoft.com/office/drawing/2014/main" id="{AADD6E1E-6CDA-EF29-7F00-9B183DA0FB9E}"/>
              </a:ext>
            </a:extLst>
          </p:cNvPr>
          <p:cNvSpPr/>
          <p:nvPr/>
        </p:nvSpPr>
        <p:spPr>
          <a:xfrm>
            <a:off x="-151195" y="845706"/>
            <a:ext cx="6864816" cy="5447645"/>
          </a:xfrm>
          <a:prstGeom prst="rect">
            <a:avLst/>
          </a:prstGeom>
        </p:spPr>
        <p:txBody>
          <a:bodyPr wrap="square" lIns="91440" tIns="45720" rIns="91440" bIns="45720" anchor="t">
            <a:spAutoFit/>
          </a:bodyPr>
          <a:lstStyle/>
          <a:p>
            <a:pPr marL="800100" lvl="1" indent="-342900">
              <a:buFont typeface="Wingdings"/>
              <a:buChar char="§"/>
            </a:pPr>
            <a:r>
              <a:rPr lang="en-US" sz="2400" dirty="0">
                <a:cs typeface="Calibri"/>
              </a:rPr>
              <a:t>Despite the results being available and being included in WHO and national guidelines since 2017. </a:t>
            </a:r>
          </a:p>
          <a:p>
            <a:pPr lvl="1"/>
            <a:endParaRPr lang="en-US" sz="2400" dirty="0">
              <a:cs typeface="Calibri"/>
            </a:endParaRPr>
          </a:p>
          <a:p>
            <a:pPr lvl="1"/>
            <a:endParaRPr lang="en-US" sz="2400" dirty="0">
              <a:cs typeface="Calibri"/>
            </a:endParaRPr>
          </a:p>
          <a:p>
            <a:pPr marL="800100" lvl="1" indent="-342900">
              <a:buFont typeface="Wingdings"/>
              <a:buChar char="§"/>
            </a:pPr>
            <a:r>
              <a:rPr lang="en-US" sz="2400" b="1" dirty="0">
                <a:solidFill>
                  <a:srgbClr val="AB09AB"/>
                </a:solidFill>
                <a:cs typeface="Calibri"/>
              </a:rPr>
              <a:t>Key issues to address:</a:t>
            </a:r>
          </a:p>
          <a:p>
            <a:pPr marL="1257300" lvl="2" indent="-342900">
              <a:buFont typeface="Wingdings"/>
              <a:buChar char="§"/>
            </a:pPr>
            <a:r>
              <a:rPr lang="en-US" sz="2400" dirty="0">
                <a:cs typeface="Calibri"/>
              </a:rPr>
              <a:t>Is TXA available to treat PPH at your hospital and in your labour ward?</a:t>
            </a:r>
          </a:p>
          <a:p>
            <a:pPr marL="1257300" lvl="2" indent="-342900">
              <a:buFont typeface="Wingdings"/>
              <a:buChar char="§"/>
            </a:pPr>
            <a:r>
              <a:rPr lang="en-US" sz="2400" dirty="0">
                <a:cs typeface="Calibri"/>
              </a:rPr>
              <a:t>How can we make TXA available at the point of delivery, so it is available when needed?</a:t>
            </a:r>
          </a:p>
          <a:p>
            <a:pPr marL="1257300" lvl="2" indent="-342900">
              <a:buFont typeface="Wingdings"/>
              <a:buChar char="§"/>
            </a:pPr>
            <a:r>
              <a:rPr lang="en-US" sz="2400" dirty="0">
                <a:cs typeface="Calibri"/>
              </a:rPr>
              <a:t>How can we ensure that TXA is given in a timely manner when needed?</a:t>
            </a:r>
          </a:p>
          <a:p>
            <a:endParaRPr lang="en-US" sz="3600" dirty="0">
              <a:cs typeface="Calibri"/>
            </a:endParaRPr>
          </a:p>
        </p:txBody>
      </p:sp>
      <p:pic>
        <p:nvPicPr>
          <p:cNvPr id="15" name="Picture 14">
            <a:extLst>
              <a:ext uri="{FF2B5EF4-FFF2-40B4-BE49-F238E27FC236}">
                <a16:creationId xmlns:a16="http://schemas.microsoft.com/office/drawing/2014/main" id="{BE40B61E-73AA-F9F8-3EB3-A40F4084EE57}"/>
              </a:ext>
            </a:extLst>
          </p:cNvPr>
          <p:cNvPicPr>
            <a:picLocks noChangeAspect="1"/>
          </p:cNvPicPr>
          <p:nvPr/>
        </p:nvPicPr>
        <p:blipFill>
          <a:blip r:embed="rId3"/>
          <a:stretch>
            <a:fillRect/>
          </a:stretch>
        </p:blipFill>
        <p:spPr>
          <a:xfrm>
            <a:off x="6821905" y="1641548"/>
            <a:ext cx="5137484" cy="2894975"/>
          </a:xfrm>
          <a:prstGeom prst="rect">
            <a:avLst/>
          </a:prstGeom>
        </p:spPr>
      </p:pic>
    </p:spTree>
    <p:extLst>
      <p:ext uri="{BB962C8B-B14F-4D97-AF65-F5344CB8AC3E}">
        <p14:creationId xmlns:p14="http://schemas.microsoft.com/office/powerpoint/2010/main" val="3696769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999976"/>
            <a:ext cx="12191999" cy="1200329"/>
          </a:xfrm>
          <a:prstGeom prst="rect">
            <a:avLst/>
          </a:prstGeom>
          <a:solidFill>
            <a:schemeClr val="bg1">
              <a:lumMod val="85000"/>
            </a:schemeClr>
          </a:solidFill>
        </p:spPr>
        <p:txBody>
          <a:bodyPr wrap="square" lIns="91440" tIns="45720" rIns="91440" bIns="45720" rtlCol="0" anchor="t">
            <a:spAutoFit/>
          </a:bodyPr>
          <a:lstStyle/>
          <a:p>
            <a:pPr algn="ctr"/>
            <a:r>
              <a:rPr lang="en-US" sz="3600" b="1" dirty="0">
                <a:solidFill>
                  <a:srgbClr val="AB09AB"/>
                </a:solidFill>
              </a:rPr>
              <a:t>TRANEXAMIC ACID FOR THE PREVENTION OF POSTPARTUM BLEEDING IN WOMEN WITH ANAEMIA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8760" y="393611"/>
            <a:ext cx="5745542" cy="2485445"/>
          </a:xfrm>
          <a:prstGeom prst="rect">
            <a:avLst/>
          </a:prstGeom>
        </p:spPr>
      </p:pic>
    </p:spTree>
    <p:extLst>
      <p:ext uri="{BB962C8B-B14F-4D97-AF65-F5344CB8AC3E}">
        <p14:creationId xmlns:p14="http://schemas.microsoft.com/office/powerpoint/2010/main" val="1623861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0" name="TextBox 9"/>
          <p:cNvSpPr txBox="1"/>
          <p:nvPr/>
        </p:nvSpPr>
        <p:spPr>
          <a:xfrm>
            <a:off x="355645" y="6584318"/>
            <a:ext cx="11130844" cy="276999"/>
          </a:xfrm>
          <a:prstGeom prst="rect">
            <a:avLst/>
          </a:prstGeom>
          <a:noFill/>
        </p:spPr>
        <p:txBody>
          <a:bodyPr wrap="square" rtlCol="0">
            <a:spAutoFit/>
          </a:bodyPr>
          <a:lstStyle/>
          <a:p>
            <a:r>
              <a:rPr lang="en-GB" sz="1200" dirty="0"/>
              <a:t>The WOMAN Trial Collaborators. Lancet. 2017 ; 389 (10084): 2105-16.</a:t>
            </a:r>
          </a:p>
        </p:txBody>
      </p:sp>
      <p:sp>
        <p:nvSpPr>
          <p:cNvPr id="404" name="Shape 404"/>
          <p:cNvSpPr txBox="1"/>
          <p:nvPr/>
        </p:nvSpPr>
        <p:spPr>
          <a:xfrm>
            <a:off x="4492299" y="5976333"/>
            <a:ext cx="2961901" cy="40010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GB" sz="2000" b="0" i="0" u="none" strike="noStrike" kern="1200" cap="none" spc="0" normalizeH="0" baseline="0" noProof="0" dirty="0">
                <a:ln>
                  <a:noFill/>
                </a:ln>
                <a:solidFill>
                  <a:prstClr val="black"/>
                </a:solidFill>
                <a:effectLst/>
                <a:uLnTx/>
                <a:uFillTx/>
                <a:latin typeface="Calibri"/>
                <a:ea typeface="Calibri"/>
                <a:cs typeface="Calibri"/>
                <a:sym typeface="Calibri"/>
              </a:rPr>
              <a:t>Hours since randomisation</a:t>
            </a:r>
          </a:p>
        </p:txBody>
      </p:sp>
      <p:sp>
        <p:nvSpPr>
          <p:cNvPr id="406" name="Shape 406"/>
          <p:cNvSpPr txBox="1"/>
          <p:nvPr/>
        </p:nvSpPr>
        <p:spPr>
          <a:xfrm rot="-5400000">
            <a:off x="-210228" y="3650345"/>
            <a:ext cx="2077042" cy="40010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GB" sz="2000" b="0" i="0" u="none" strike="noStrike" kern="1200" cap="none" spc="0" normalizeH="0" baseline="0" noProof="0" dirty="0">
                <a:ln>
                  <a:noFill/>
                </a:ln>
                <a:solidFill>
                  <a:prstClr val="black"/>
                </a:solidFill>
                <a:effectLst/>
                <a:uLnTx/>
                <a:uFillTx/>
                <a:latin typeface="Calibri"/>
                <a:ea typeface="Calibri"/>
                <a:cs typeface="Calibri"/>
                <a:sym typeface="Calibri"/>
              </a:rPr>
              <a:t>Number of deaths</a:t>
            </a:r>
          </a:p>
        </p:txBody>
      </p:sp>
      <p:graphicFrame>
        <p:nvGraphicFramePr>
          <p:cNvPr id="16" name="Chart 15"/>
          <p:cNvGraphicFramePr/>
          <p:nvPr/>
        </p:nvGraphicFramePr>
        <p:xfrm>
          <a:off x="1060286" y="908720"/>
          <a:ext cx="10081120" cy="5184576"/>
        </p:xfrm>
        <a:graphic>
          <a:graphicData uri="http://schemas.openxmlformats.org/drawingml/2006/chart">
            <c:chart xmlns:c="http://schemas.openxmlformats.org/drawingml/2006/chart" xmlns:r="http://schemas.openxmlformats.org/officeDocument/2006/relationships" r:id="rId3"/>
          </a:graphicData>
        </a:graphic>
      </p:graphicFrame>
      <p:grpSp>
        <p:nvGrpSpPr>
          <p:cNvPr id="407" name="Shape 407"/>
          <p:cNvGrpSpPr/>
          <p:nvPr/>
        </p:nvGrpSpPr>
        <p:grpSpPr>
          <a:xfrm>
            <a:off x="9227623" y="2829807"/>
            <a:ext cx="2432353" cy="671201"/>
            <a:chOff x="6375400" y="2346959"/>
            <a:chExt cx="2432353" cy="671201"/>
          </a:xfrm>
        </p:grpSpPr>
        <p:sp>
          <p:nvSpPr>
            <p:cNvPr id="410" name="Shape 410"/>
            <p:cNvSpPr/>
            <p:nvPr/>
          </p:nvSpPr>
          <p:spPr>
            <a:xfrm>
              <a:off x="6377939" y="2717428"/>
              <a:ext cx="292100" cy="190500"/>
            </a:xfrm>
            <a:prstGeom prst="rect">
              <a:avLst/>
            </a:prstGeom>
            <a:solidFill>
              <a:srgbClr val="A5A5A5"/>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08" name="Shape 408"/>
            <p:cNvSpPr/>
            <p:nvPr/>
          </p:nvSpPr>
          <p:spPr>
            <a:xfrm>
              <a:off x="6375400" y="2438400"/>
              <a:ext cx="292100" cy="190500"/>
            </a:xfrm>
            <a:prstGeom prst="rect">
              <a:avLst/>
            </a:prstGeom>
            <a:solidFill>
              <a:srgbClr val="C00000"/>
            </a:solid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11" name="Shape 411"/>
            <p:cNvSpPr txBox="1"/>
            <p:nvPr/>
          </p:nvSpPr>
          <p:spPr>
            <a:xfrm>
              <a:off x="6629400" y="2346959"/>
              <a:ext cx="2178353" cy="67120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GB" sz="1800" b="0" i="0" u="none" strike="noStrike" kern="1200" cap="none" spc="0" normalizeH="0" baseline="0" noProof="0" dirty="0">
                  <a:ln>
                    <a:noFill/>
                  </a:ln>
                  <a:solidFill>
                    <a:prstClr val="black"/>
                  </a:solidFill>
                  <a:effectLst/>
                  <a:uLnTx/>
                  <a:uFillTx/>
                  <a:latin typeface="Calibri"/>
                  <a:ea typeface="Calibri"/>
                  <a:cs typeface="Calibri"/>
                  <a:sym typeface="Calibri"/>
                </a:rPr>
                <a:t>Bleeding</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GB" sz="1800" b="0" i="0" u="none" strike="noStrike" kern="1200" cap="none" spc="0" normalizeH="0" baseline="0" noProof="0" dirty="0">
                  <a:ln>
                    <a:noFill/>
                  </a:ln>
                  <a:solidFill>
                    <a:prstClr val="black"/>
                  </a:solidFill>
                  <a:effectLst/>
                  <a:uLnTx/>
                  <a:uFillTx/>
                  <a:latin typeface="Calibri"/>
                  <a:ea typeface="Calibri"/>
                  <a:cs typeface="Calibri"/>
                  <a:sym typeface="Calibri"/>
                </a:rPr>
                <a:t>Other</a:t>
              </a:r>
            </a:p>
          </p:txBody>
        </p:sp>
      </p:grpSp>
      <p:sp>
        <p:nvSpPr>
          <p:cNvPr id="3" name="TextBox 2"/>
          <p:cNvSpPr txBox="1"/>
          <p:nvPr/>
        </p:nvSpPr>
        <p:spPr>
          <a:xfrm>
            <a:off x="0" y="0"/>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FOR SOME WOMEN TREATMENT IS TOO LATE</a:t>
            </a:r>
          </a:p>
        </p:txBody>
      </p:sp>
    </p:spTree>
    <p:extLst>
      <p:ext uri="{BB962C8B-B14F-4D97-AF65-F5344CB8AC3E}">
        <p14:creationId xmlns:p14="http://schemas.microsoft.com/office/powerpoint/2010/main" val="3577350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063"/>
            <a:ext cx="12192000" cy="646331"/>
          </a:xfrm>
          <a:prstGeom prst="rect">
            <a:avLst/>
          </a:prstGeom>
          <a:solidFill>
            <a:schemeClr val="bg1">
              <a:lumMod val="85000"/>
            </a:schemeClr>
          </a:solidFill>
        </p:spPr>
        <p:txBody>
          <a:bodyPr wrap="square" rtlCol="0">
            <a:spAutoFit/>
          </a:bodyPr>
          <a:lstStyle/>
          <a:p>
            <a:pPr algn="ctr"/>
            <a:r>
              <a:rPr lang="en-GB" sz="3600" b="1" dirty="0">
                <a:solidFill>
                  <a:srgbClr val="AB09AB"/>
                </a:solidFill>
              </a:rPr>
              <a:t>WOMAN-2</a:t>
            </a:r>
          </a:p>
        </p:txBody>
      </p:sp>
      <p:sp>
        <p:nvSpPr>
          <p:cNvPr id="5" name="TextBox 4"/>
          <p:cNvSpPr txBox="1"/>
          <p:nvPr/>
        </p:nvSpPr>
        <p:spPr>
          <a:xfrm>
            <a:off x="221249" y="501953"/>
            <a:ext cx="11492956" cy="3139321"/>
          </a:xfrm>
          <a:prstGeom prst="rect">
            <a:avLst/>
          </a:prstGeom>
          <a:noFill/>
        </p:spPr>
        <p:txBody>
          <a:bodyPr wrap="square" rtlCol="0">
            <a:spAutoFit/>
          </a:bodyPr>
          <a:lstStyle/>
          <a:p>
            <a:pPr algn="just"/>
            <a:r>
              <a:rPr lang="en-GB" sz="2200" b="1" dirty="0">
                <a:solidFill>
                  <a:srgbClr val="AB09AB"/>
                </a:solidFill>
              </a:rPr>
              <a:t>Aim</a:t>
            </a:r>
          </a:p>
          <a:p>
            <a:pPr algn="just"/>
            <a:r>
              <a:rPr lang="en-GB" sz="2200" dirty="0"/>
              <a:t>To determine the effect of TXA on postpartum bleeding in women with moderate or severe anaemia</a:t>
            </a:r>
          </a:p>
          <a:p>
            <a:pPr algn="just"/>
            <a:endParaRPr lang="en-GB" sz="2200" dirty="0"/>
          </a:p>
          <a:p>
            <a:pPr algn="just"/>
            <a:r>
              <a:rPr lang="en-GB" sz="2200" b="1" dirty="0">
                <a:solidFill>
                  <a:srgbClr val="AB09AB"/>
                </a:solidFill>
              </a:rPr>
              <a:t>Trial design</a:t>
            </a:r>
            <a:endParaRPr lang="en-GB" sz="2200" dirty="0"/>
          </a:p>
          <a:p>
            <a:pPr marL="742950" lvl="1" indent="-285750" algn="just">
              <a:buFont typeface="Arial" panose="020B0604020202020204" pitchFamily="34" charset="0"/>
              <a:buChar char="•"/>
            </a:pPr>
            <a:r>
              <a:rPr lang="en-GB" sz="2200" dirty="0"/>
              <a:t>Randomised, double-blind, placebo-controlled trial</a:t>
            </a:r>
          </a:p>
          <a:p>
            <a:pPr marL="742950" lvl="1" indent="-285750" algn="just">
              <a:buFont typeface="Arial" panose="020B0604020202020204" pitchFamily="34" charset="0"/>
              <a:buChar char="•"/>
            </a:pPr>
            <a:r>
              <a:rPr lang="en-GB" sz="2200" dirty="0"/>
              <a:t>15 000 women with moderate or severe anaemia who are giving birth vaginally in hospitals</a:t>
            </a:r>
          </a:p>
          <a:p>
            <a:pPr marL="742950" lvl="1" indent="-285750" algn="just">
              <a:buFont typeface="Arial" panose="020B0604020202020204" pitchFamily="34" charset="0"/>
              <a:buChar char="•"/>
            </a:pPr>
            <a:r>
              <a:rPr lang="en-GB" sz="2200" dirty="0"/>
              <a:t>Randomised to receive 1 g of TXA or matching placebo (sodium chloride 0.9%) intravenously immediately and no later than 15 minutes after the umbilical cord is cut or clamped</a:t>
            </a:r>
          </a:p>
        </p:txBody>
      </p:sp>
      <p:pic>
        <p:nvPicPr>
          <p:cNvPr id="3" name="Picture 2">
            <a:extLst>
              <a:ext uri="{FF2B5EF4-FFF2-40B4-BE49-F238E27FC236}">
                <a16:creationId xmlns:a16="http://schemas.microsoft.com/office/drawing/2014/main" id="{CB830D75-8643-6C1A-2110-FE07F27B2059}"/>
              </a:ext>
            </a:extLst>
          </p:cNvPr>
          <p:cNvPicPr>
            <a:picLocks noChangeAspect="1"/>
          </p:cNvPicPr>
          <p:nvPr/>
        </p:nvPicPr>
        <p:blipFill>
          <a:blip r:embed="rId3"/>
          <a:stretch>
            <a:fillRect/>
          </a:stretch>
        </p:blipFill>
        <p:spPr>
          <a:xfrm rot="5400000">
            <a:off x="10069581" y="4748374"/>
            <a:ext cx="2461326" cy="134101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4C8B0B5-7527-2CA7-7D74-C58A6A33D067}"/>
              </a:ext>
            </a:extLst>
          </p:cNvPr>
          <p:cNvSpPr txBox="1"/>
          <p:nvPr/>
        </p:nvSpPr>
        <p:spPr>
          <a:xfrm>
            <a:off x="221249" y="3893834"/>
            <a:ext cx="10137940" cy="2462213"/>
          </a:xfrm>
          <a:prstGeom prst="rect">
            <a:avLst/>
          </a:prstGeom>
          <a:noFill/>
        </p:spPr>
        <p:txBody>
          <a:bodyPr wrap="square" rtlCol="0">
            <a:spAutoFit/>
          </a:bodyPr>
          <a:lstStyle/>
          <a:p>
            <a:r>
              <a:rPr lang="en-GB" sz="2200" b="1" dirty="0">
                <a:solidFill>
                  <a:srgbClr val="AB09AB"/>
                </a:solidFill>
              </a:rPr>
              <a:t>Inclusion criteria </a:t>
            </a:r>
            <a:endParaRPr lang="en-GB" sz="2200" dirty="0">
              <a:solidFill>
                <a:srgbClr val="AB09AB"/>
              </a:solidFill>
            </a:endParaRPr>
          </a:p>
          <a:p>
            <a:pPr marL="285750" indent="-285750">
              <a:buFont typeface="Arial" panose="020B0604020202020204" pitchFamily="34" charset="0"/>
              <a:buChar char="•"/>
            </a:pPr>
            <a:r>
              <a:rPr lang="en-GB" sz="2200" dirty="0"/>
              <a:t>Women with moderate or severe anaemia (Hb level &lt;100 g/L or PCV &lt;30%), who have given birth vaginally and for who the responsible clinician is substantially uncertain whether to use TXA</a:t>
            </a:r>
          </a:p>
          <a:p>
            <a:pPr marL="285750" indent="-285750">
              <a:buFont typeface="Arial" panose="020B0604020202020204" pitchFamily="34" charset="0"/>
              <a:buChar char="•"/>
            </a:pPr>
            <a:r>
              <a:rPr lang="en-GB" sz="2200" dirty="0"/>
              <a:t>Anaemia determined by measuring Hb with the </a:t>
            </a:r>
            <a:r>
              <a:rPr lang="en-GB" sz="2200" dirty="0" err="1"/>
              <a:t>Hemocue</a:t>
            </a:r>
            <a:r>
              <a:rPr lang="en-GB" sz="2200" dirty="0"/>
              <a:t> analyser</a:t>
            </a:r>
          </a:p>
          <a:p>
            <a:endParaRPr lang="en-GB" sz="2200" b="1" dirty="0"/>
          </a:p>
          <a:p>
            <a:pPr marL="742950" lvl="1" indent="-285750" algn="just">
              <a:buFont typeface="Arial" panose="020B0604020202020204" pitchFamily="34" charset="0"/>
              <a:buChar char="•"/>
            </a:pPr>
            <a:endParaRPr lang="en-GB" sz="2200" dirty="0"/>
          </a:p>
        </p:txBody>
      </p:sp>
      <p:pic>
        <p:nvPicPr>
          <p:cNvPr id="6" name="Picture 5">
            <a:extLst>
              <a:ext uri="{FF2B5EF4-FFF2-40B4-BE49-F238E27FC236}">
                <a16:creationId xmlns:a16="http://schemas.microsoft.com/office/drawing/2014/main" id="{F4BB4777-2454-24AC-1953-4EF801C2486B}"/>
              </a:ext>
            </a:extLst>
          </p:cNvPr>
          <p:cNvPicPr>
            <a:picLocks noChangeAspect="1"/>
          </p:cNvPicPr>
          <p:nvPr/>
        </p:nvPicPr>
        <p:blipFill>
          <a:blip r:embed="rId4"/>
          <a:stretch>
            <a:fillRect/>
          </a:stretch>
        </p:blipFill>
        <p:spPr>
          <a:xfrm>
            <a:off x="10629738" y="5613114"/>
            <a:ext cx="1378344" cy="1036429"/>
          </a:xfrm>
          <a:prstGeom prst="rect">
            <a:avLst/>
          </a:prstGeom>
        </p:spPr>
      </p:pic>
      <p:grpSp>
        <p:nvGrpSpPr>
          <p:cNvPr id="9" name="Group 8">
            <a:extLst>
              <a:ext uri="{FF2B5EF4-FFF2-40B4-BE49-F238E27FC236}">
                <a16:creationId xmlns:a16="http://schemas.microsoft.com/office/drawing/2014/main" id="{F2751939-0F63-91C3-C136-291872CB62F8}"/>
              </a:ext>
            </a:extLst>
          </p:cNvPr>
          <p:cNvGrpSpPr/>
          <p:nvPr/>
        </p:nvGrpSpPr>
        <p:grpSpPr>
          <a:xfrm>
            <a:off x="10629738" y="4188218"/>
            <a:ext cx="1378344" cy="2461326"/>
            <a:chOff x="10629738" y="4188218"/>
            <a:chExt cx="1378344" cy="2461326"/>
          </a:xfrm>
        </p:grpSpPr>
        <p:pic>
          <p:nvPicPr>
            <p:cNvPr id="7" name="Picture 6">
              <a:extLst>
                <a:ext uri="{FF2B5EF4-FFF2-40B4-BE49-F238E27FC236}">
                  <a16:creationId xmlns:a16="http://schemas.microsoft.com/office/drawing/2014/main" id="{C72E8A15-83A9-2960-E8C9-179F93AEF832}"/>
                </a:ext>
              </a:extLst>
            </p:cNvPr>
            <p:cNvPicPr>
              <a:picLocks noChangeAspect="1"/>
            </p:cNvPicPr>
            <p:nvPr/>
          </p:nvPicPr>
          <p:blipFill>
            <a:blip r:embed="rId3"/>
            <a:stretch>
              <a:fillRect/>
            </a:stretch>
          </p:blipFill>
          <p:spPr>
            <a:xfrm rot="5400000">
              <a:off x="10069581" y="4748375"/>
              <a:ext cx="2461326" cy="134101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757CC7D-A98A-1E3B-1F95-C355CB2F2E86}"/>
                </a:ext>
              </a:extLst>
            </p:cNvPr>
            <p:cNvPicPr>
              <a:picLocks noChangeAspect="1"/>
            </p:cNvPicPr>
            <p:nvPr/>
          </p:nvPicPr>
          <p:blipFill>
            <a:blip r:embed="rId4"/>
            <a:stretch>
              <a:fillRect/>
            </a:stretch>
          </p:blipFill>
          <p:spPr>
            <a:xfrm>
              <a:off x="10629738" y="5613115"/>
              <a:ext cx="1378344" cy="1036429"/>
            </a:xfrm>
            <a:prstGeom prst="rect">
              <a:avLst/>
            </a:prstGeom>
          </p:spPr>
        </p:pic>
      </p:grpSp>
    </p:spTree>
    <p:extLst>
      <p:ext uri="{BB962C8B-B14F-4D97-AF65-F5344CB8AC3E}">
        <p14:creationId xmlns:p14="http://schemas.microsoft.com/office/powerpoint/2010/main" val="496733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DCFEE0-948D-9F01-724F-8C14375F5923}"/>
              </a:ext>
            </a:extLst>
          </p:cNvPr>
          <p:cNvSpPr>
            <a:spLocks noGrp="1"/>
          </p:cNvSpPr>
          <p:nvPr>
            <p:ph idx="1"/>
          </p:nvPr>
        </p:nvSpPr>
        <p:spPr>
          <a:xfrm>
            <a:off x="838200" y="959350"/>
            <a:ext cx="10832432" cy="4755649"/>
          </a:xfrm>
        </p:spPr>
        <p:txBody>
          <a:bodyPr/>
          <a:lstStyle/>
          <a:p>
            <a:pPr marL="0" indent="0">
              <a:buNone/>
            </a:pPr>
            <a:r>
              <a:rPr lang="en-US" dirty="0"/>
              <a:t>Overall goal is to make implementation of the results easier at the end of the trial if it provides evidence  for the benefit of TXA in </a:t>
            </a:r>
            <a:r>
              <a:rPr lang="en-US" dirty="0">
                <a:solidFill>
                  <a:srgbClr val="FF0000"/>
                </a:solidFill>
              </a:rPr>
              <a:t>PREVENTING</a:t>
            </a:r>
            <a:r>
              <a:rPr lang="en-US" dirty="0"/>
              <a:t> PPH</a:t>
            </a:r>
          </a:p>
          <a:p>
            <a:pPr marL="0" indent="0">
              <a:buNone/>
            </a:pPr>
            <a:endParaRPr lang="en-US" dirty="0"/>
          </a:p>
          <a:p>
            <a:pPr marL="0" indent="0">
              <a:buNone/>
            </a:pPr>
            <a:r>
              <a:rPr lang="en-US" b="1" dirty="0">
                <a:solidFill>
                  <a:srgbClr val="AB09AB"/>
                </a:solidFill>
              </a:rPr>
              <a:t>Outline:</a:t>
            </a:r>
          </a:p>
          <a:p>
            <a:r>
              <a:rPr lang="en-US" dirty="0"/>
              <a:t>Building on Evidence from the WOMAN Trial</a:t>
            </a:r>
          </a:p>
          <a:p>
            <a:r>
              <a:rPr lang="en-US" dirty="0"/>
              <a:t>The WOMAN 2 trial journey so far</a:t>
            </a:r>
          </a:p>
          <a:p>
            <a:r>
              <a:rPr lang="en-US" dirty="0"/>
              <a:t>Lessons learnt from WOMAN 2</a:t>
            </a:r>
          </a:p>
          <a:p>
            <a:r>
              <a:rPr lang="en-US" dirty="0"/>
              <a:t>What next?</a:t>
            </a:r>
          </a:p>
          <a:p>
            <a:pPr marL="0" indent="0">
              <a:buNone/>
            </a:pPr>
            <a:endParaRPr lang="en-US" dirty="0"/>
          </a:p>
          <a:p>
            <a:endParaRPr lang="en-US" dirty="0"/>
          </a:p>
          <a:p>
            <a:endParaRPr lang="en-NG" dirty="0"/>
          </a:p>
        </p:txBody>
      </p:sp>
      <p:sp>
        <p:nvSpPr>
          <p:cNvPr id="4" name="TextBox 3">
            <a:extLst>
              <a:ext uri="{FF2B5EF4-FFF2-40B4-BE49-F238E27FC236}">
                <a16:creationId xmlns:a16="http://schemas.microsoft.com/office/drawing/2014/main" id="{572F7BF4-31E7-7A32-2B36-6DABC8D34F01}"/>
              </a:ext>
            </a:extLst>
          </p:cNvPr>
          <p:cNvSpPr txBox="1"/>
          <p:nvPr/>
        </p:nvSpPr>
        <p:spPr>
          <a:xfrm>
            <a:off x="0" y="7988"/>
            <a:ext cx="12192000" cy="584775"/>
          </a:xfrm>
          <a:prstGeom prst="rect">
            <a:avLst/>
          </a:prstGeom>
          <a:solidFill>
            <a:schemeClr val="bg1">
              <a:lumMod val="85000"/>
            </a:schemeClr>
          </a:solidFill>
          <a:ln w="25400">
            <a:noFill/>
            <a:round/>
          </a:ln>
        </p:spPr>
        <p:txBody>
          <a:bodyPr wrap="square" rtlCol="0">
            <a:spAutoFit/>
          </a:bodyPr>
          <a:lstStyle/>
          <a:p>
            <a:pPr algn="ctr"/>
            <a:r>
              <a:rPr lang="en-GB" sz="3200" b="1" dirty="0">
                <a:solidFill>
                  <a:srgbClr val="AB09AB"/>
                </a:solidFill>
              </a:rPr>
              <a:t>PURPOSE OF THIS PRESENTATION</a:t>
            </a:r>
          </a:p>
        </p:txBody>
      </p:sp>
    </p:spTree>
    <p:extLst>
      <p:ext uri="{BB962C8B-B14F-4D97-AF65-F5344CB8AC3E}">
        <p14:creationId xmlns:p14="http://schemas.microsoft.com/office/powerpoint/2010/main" val="3166200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493500-7663-F575-FC77-E3A558C4D937}"/>
              </a:ext>
            </a:extLst>
          </p:cNvPr>
          <p:cNvSpPr>
            <a:spLocks noGrp="1"/>
          </p:cNvSpPr>
          <p:nvPr>
            <p:ph idx="1"/>
          </p:nvPr>
        </p:nvSpPr>
        <p:spPr>
          <a:xfrm>
            <a:off x="501316" y="2804111"/>
            <a:ext cx="10928684" cy="3681628"/>
          </a:xfrm>
        </p:spPr>
        <p:txBody>
          <a:bodyPr>
            <a:noAutofit/>
          </a:bodyPr>
          <a:lstStyle/>
          <a:p>
            <a:pPr marL="0" indent="0">
              <a:buNone/>
            </a:pPr>
            <a:r>
              <a:rPr lang="en-US" sz="2200" b="1" dirty="0">
                <a:solidFill>
                  <a:srgbClr val="AB09AB"/>
                </a:solidFill>
              </a:rPr>
              <a:t>Outcome measures</a:t>
            </a:r>
          </a:p>
          <a:p>
            <a:r>
              <a:rPr lang="en-US" sz="2200" b="1" dirty="0"/>
              <a:t>Primary outcome</a:t>
            </a:r>
          </a:p>
          <a:p>
            <a:pPr marL="800100" lvl="1" indent="-342900"/>
            <a:r>
              <a:rPr lang="en-US" sz="2200" dirty="0"/>
              <a:t>Clinical diagnosis of PPH </a:t>
            </a:r>
            <a:r>
              <a:rPr lang="en-GB" sz="2200" dirty="0"/>
              <a:t>at discharge, or at death, or at 24 hours after randomisation, whichever occurs first.</a:t>
            </a:r>
          </a:p>
          <a:p>
            <a:pPr>
              <a:spcAft>
                <a:spcPts val="600"/>
              </a:spcAft>
            </a:pPr>
            <a:r>
              <a:rPr lang="en-US" sz="2200" b="1" dirty="0"/>
              <a:t>Secondary outcomes</a:t>
            </a:r>
          </a:p>
          <a:p>
            <a:pPr marL="800100" lvl="1" indent="-342900">
              <a:spcAft>
                <a:spcPts val="600"/>
              </a:spcAft>
            </a:pPr>
            <a:r>
              <a:rPr lang="en-GB" sz="2200" dirty="0"/>
              <a:t>Maternal health and wellbeing (exercise tolerance test, participant reported outcomes questionnaire)</a:t>
            </a:r>
          </a:p>
          <a:p>
            <a:pPr marL="800100" lvl="1" indent="-342900">
              <a:spcAft>
                <a:spcPts val="600"/>
              </a:spcAft>
            </a:pPr>
            <a:r>
              <a:rPr lang="en-GB" sz="2200" dirty="0"/>
              <a:t>Maternal blood loss and its consequences, use of interventions to control bleeding, vascular occlusive events, organ failure, death, length of hospital stay</a:t>
            </a:r>
            <a:r>
              <a:rPr lang="en-US" sz="2200" dirty="0"/>
              <a:t>, </a:t>
            </a:r>
          </a:p>
        </p:txBody>
      </p:sp>
      <p:sp>
        <p:nvSpPr>
          <p:cNvPr id="5" name="TextBox 4">
            <a:extLst>
              <a:ext uri="{FF2B5EF4-FFF2-40B4-BE49-F238E27FC236}">
                <a16:creationId xmlns:a16="http://schemas.microsoft.com/office/drawing/2014/main" id="{7B0B70A6-BE50-4CF2-C3E1-DE52921D354C}"/>
              </a:ext>
            </a:extLst>
          </p:cNvPr>
          <p:cNvSpPr txBox="1"/>
          <p:nvPr/>
        </p:nvSpPr>
        <p:spPr>
          <a:xfrm>
            <a:off x="0" y="-24063"/>
            <a:ext cx="12192000" cy="646331"/>
          </a:xfrm>
          <a:prstGeom prst="rect">
            <a:avLst/>
          </a:prstGeom>
          <a:solidFill>
            <a:schemeClr val="bg1">
              <a:lumMod val="85000"/>
            </a:schemeClr>
          </a:solidFill>
        </p:spPr>
        <p:txBody>
          <a:bodyPr wrap="square" rtlCol="0">
            <a:spAutoFit/>
          </a:bodyPr>
          <a:lstStyle/>
          <a:p>
            <a:pPr algn="ctr"/>
            <a:r>
              <a:rPr lang="en-GB" sz="3600" b="1" dirty="0">
                <a:solidFill>
                  <a:srgbClr val="AB09AB"/>
                </a:solidFill>
              </a:rPr>
              <a:t>WOMAN-2</a:t>
            </a:r>
          </a:p>
        </p:txBody>
      </p:sp>
      <p:sp>
        <p:nvSpPr>
          <p:cNvPr id="11" name="TextBox 10">
            <a:extLst>
              <a:ext uri="{FF2B5EF4-FFF2-40B4-BE49-F238E27FC236}">
                <a16:creationId xmlns:a16="http://schemas.microsoft.com/office/drawing/2014/main" id="{91706822-B223-23FF-D014-A162D0DAFA57}"/>
              </a:ext>
            </a:extLst>
          </p:cNvPr>
          <p:cNvSpPr txBox="1"/>
          <p:nvPr/>
        </p:nvSpPr>
        <p:spPr>
          <a:xfrm>
            <a:off x="501316" y="749332"/>
            <a:ext cx="8925475" cy="1785104"/>
          </a:xfrm>
          <a:prstGeom prst="rect">
            <a:avLst/>
          </a:prstGeom>
          <a:noFill/>
        </p:spPr>
        <p:txBody>
          <a:bodyPr wrap="square">
            <a:spAutoFit/>
          </a:bodyPr>
          <a:lstStyle/>
          <a:p>
            <a:r>
              <a:rPr lang="en-GB" sz="2200" b="1" dirty="0">
                <a:solidFill>
                  <a:srgbClr val="AB09AB"/>
                </a:solidFill>
              </a:rPr>
              <a:t>Exclusion criteria </a:t>
            </a:r>
            <a:endParaRPr lang="en-GB" sz="2200" dirty="0">
              <a:solidFill>
                <a:srgbClr val="AB09AB"/>
              </a:solidFill>
            </a:endParaRPr>
          </a:p>
          <a:p>
            <a:pPr marL="285750" indent="-285750">
              <a:buFont typeface="Arial" panose="020B0604020202020204" pitchFamily="34" charset="0"/>
              <a:buChar char="•"/>
            </a:pPr>
            <a:r>
              <a:rPr lang="en-GB" sz="2200" dirty="0"/>
              <a:t>Women who are not legally adult (&lt;18 years) and permission not provided by a guardian</a:t>
            </a:r>
          </a:p>
          <a:p>
            <a:pPr marL="285750" indent="-285750">
              <a:buFont typeface="Arial" panose="020B0604020202020204" pitchFamily="34" charset="0"/>
              <a:buChar char="•"/>
            </a:pPr>
            <a:r>
              <a:rPr lang="en-GB" sz="2200" dirty="0"/>
              <a:t>Women with a known allergy to TXA or its excipients</a:t>
            </a:r>
          </a:p>
          <a:p>
            <a:pPr marL="285750" indent="-285750">
              <a:buFont typeface="Arial" panose="020B0604020202020204" pitchFamily="34" charset="0"/>
              <a:buChar char="•"/>
            </a:pPr>
            <a:r>
              <a:rPr lang="en-GB" sz="2200" dirty="0"/>
              <a:t>Women who develop PPH before umbilical cord is clamped/cut</a:t>
            </a:r>
          </a:p>
        </p:txBody>
      </p:sp>
    </p:spTree>
    <p:extLst>
      <p:ext uri="{BB962C8B-B14F-4D97-AF65-F5344CB8AC3E}">
        <p14:creationId xmlns:p14="http://schemas.microsoft.com/office/powerpoint/2010/main" val="427190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D657-4A20-DC4C-AF79-30168D5A09B0}"/>
              </a:ext>
            </a:extLst>
          </p:cNvPr>
          <p:cNvSpPr>
            <a:spLocks noGrp="1"/>
          </p:cNvSpPr>
          <p:nvPr>
            <p:ph type="title"/>
          </p:nvPr>
        </p:nvSpPr>
        <p:spPr>
          <a:xfrm>
            <a:off x="0" y="0"/>
            <a:ext cx="12192000" cy="508000"/>
          </a:xfrm>
          <a:solidFill>
            <a:schemeClr val="bg1">
              <a:lumMod val="85000"/>
            </a:schemeClr>
          </a:solidFill>
        </p:spPr>
        <p:txBody>
          <a:bodyPr anchor="ctr">
            <a:noAutofit/>
          </a:bodyPr>
          <a:lstStyle/>
          <a:p>
            <a:pPr algn="ctr"/>
            <a:r>
              <a:rPr lang="en-US" sz="3600" b="1" dirty="0">
                <a:solidFill>
                  <a:srgbClr val="AB09AB"/>
                </a:solidFill>
                <a:latin typeface="+mn-lt"/>
                <a:ea typeface="+mn-ea"/>
                <a:cs typeface="+mn-cs"/>
              </a:rPr>
              <a:t>TRIAL PROGRESS</a:t>
            </a:r>
          </a:p>
        </p:txBody>
      </p:sp>
      <p:sp>
        <p:nvSpPr>
          <p:cNvPr id="5" name="Rectangle 4">
            <a:extLst>
              <a:ext uri="{FF2B5EF4-FFF2-40B4-BE49-F238E27FC236}">
                <a16:creationId xmlns:a16="http://schemas.microsoft.com/office/drawing/2014/main" id="{46DC6D27-751B-0249-9C27-330EEF00A037}"/>
              </a:ext>
            </a:extLst>
          </p:cNvPr>
          <p:cNvSpPr/>
          <p:nvPr/>
        </p:nvSpPr>
        <p:spPr>
          <a:xfrm>
            <a:off x="926860" y="708827"/>
            <a:ext cx="8810172" cy="1512402"/>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400" dirty="0">
                <a:cs typeface="Calibri"/>
              </a:rPr>
              <a:t>Recruitment started on </a:t>
            </a:r>
            <a:r>
              <a:rPr lang="en-US" sz="2400" b="1" dirty="0">
                <a:cs typeface="Calibri"/>
              </a:rPr>
              <a:t>24/08/2019</a:t>
            </a:r>
            <a:endParaRPr lang="en-US" sz="2400" b="1" dirty="0"/>
          </a:p>
          <a:p>
            <a:pPr marL="342900" indent="-342900">
              <a:lnSpc>
                <a:spcPct val="150000"/>
              </a:lnSpc>
              <a:buFont typeface="Arial" panose="020B0604020202020204" pitchFamily="34" charset="0"/>
              <a:buChar char="•"/>
            </a:pPr>
            <a:r>
              <a:rPr lang="en-US" sz="2400" dirty="0"/>
              <a:t>First patient in Nigeria recruited on </a:t>
            </a:r>
            <a:r>
              <a:rPr lang="en-US" sz="2400" b="1" dirty="0">
                <a:ea typeface="+mn-lt"/>
                <a:cs typeface="+mn-lt"/>
              </a:rPr>
              <a:t>08/03/2020</a:t>
            </a:r>
            <a:r>
              <a:rPr lang="en-US" sz="2400" b="1" dirty="0"/>
              <a:t> </a:t>
            </a:r>
            <a:endParaRPr lang="en-US" sz="2400" b="1" dirty="0">
              <a:cs typeface="Calibri"/>
            </a:endParaRPr>
          </a:p>
          <a:p>
            <a:pPr marL="342900" indent="-342900">
              <a:lnSpc>
                <a:spcPct val="150000"/>
              </a:lnSpc>
              <a:buFont typeface="Arial" panose="020B0604020202020204" pitchFamily="34" charset="0"/>
              <a:buChar char="•"/>
            </a:pPr>
            <a:r>
              <a:rPr lang="en-US" sz="2400" b="1" dirty="0">
                <a:cs typeface="Calibri"/>
              </a:rPr>
              <a:t>13,531</a:t>
            </a:r>
            <a:r>
              <a:rPr lang="en-US" sz="2400" dirty="0">
                <a:cs typeface="Calibri"/>
              </a:rPr>
              <a:t> patients randomised worldwide as of </a:t>
            </a:r>
            <a:r>
              <a:rPr lang="en-US" sz="2400" b="1" dirty="0">
                <a:cs typeface="Calibri"/>
              </a:rPr>
              <a:t>30/06/2023</a:t>
            </a:r>
          </a:p>
        </p:txBody>
      </p:sp>
      <p:graphicFrame>
        <p:nvGraphicFramePr>
          <p:cNvPr id="6" name="Table 4">
            <a:extLst>
              <a:ext uri="{FF2B5EF4-FFF2-40B4-BE49-F238E27FC236}">
                <a16:creationId xmlns:a16="http://schemas.microsoft.com/office/drawing/2014/main" id="{FC407904-13FF-1142-894F-68CFDEF4BD04}"/>
              </a:ext>
            </a:extLst>
          </p:cNvPr>
          <p:cNvGraphicFramePr>
            <a:graphicFrameLocks noGrp="1"/>
          </p:cNvGraphicFramePr>
          <p:nvPr>
            <p:extLst>
              <p:ext uri="{D42A27DB-BD31-4B8C-83A1-F6EECF244321}">
                <p14:modId xmlns:p14="http://schemas.microsoft.com/office/powerpoint/2010/main" val="1004786038"/>
              </p:ext>
            </p:extLst>
          </p:nvPr>
        </p:nvGraphicFramePr>
        <p:xfrm>
          <a:off x="926860" y="2638625"/>
          <a:ext cx="8277299" cy="3510545"/>
        </p:xfrm>
        <a:graphic>
          <a:graphicData uri="http://schemas.openxmlformats.org/drawingml/2006/table">
            <a:tbl>
              <a:tblPr firstRow="1" lastRow="1" bandRow="1">
                <a:tableStyleId>{616DA210-FB5B-4158-B5E0-FEB733F419BA}</a:tableStyleId>
              </a:tblPr>
              <a:tblGrid>
                <a:gridCol w="2300397">
                  <a:extLst>
                    <a:ext uri="{9D8B030D-6E8A-4147-A177-3AD203B41FA5}">
                      <a16:colId xmlns:a16="http://schemas.microsoft.com/office/drawing/2014/main" val="3294326742"/>
                    </a:ext>
                  </a:extLst>
                </a:gridCol>
                <a:gridCol w="1595303">
                  <a:extLst>
                    <a:ext uri="{9D8B030D-6E8A-4147-A177-3AD203B41FA5}">
                      <a16:colId xmlns:a16="http://schemas.microsoft.com/office/drawing/2014/main" val="27035792"/>
                    </a:ext>
                  </a:extLst>
                </a:gridCol>
                <a:gridCol w="4381599">
                  <a:extLst>
                    <a:ext uri="{9D8B030D-6E8A-4147-A177-3AD203B41FA5}">
                      <a16:colId xmlns:a16="http://schemas.microsoft.com/office/drawing/2014/main" val="1929843171"/>
                    </a:ext>
                  </a:extLst>
                </a:gridCol>
              </a:tblGrid>
              <a:tr h="595426">
                <a:tc>
                  <a:txBody>
                    <a:bodyPr/>
                    <a:lstStyle/>
                    <a:p>
                      <a:r>
                        <a:rPr lang="en-US" sz="2400" dirty="0">
                          <a:solidFill>
                            <a:schemeClr val="bg1"/>
                          </a:solidFill>
                        </a:rPr>
                        <a:t>COUNTRY</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AB09AB"/>
                    </a:solidFill>
                  </a:tcPr>
                </a:tc>
                <a:tc>
                  <a:txBody>
                    <a:bodyPr/>
                    <a:lstStyle/>
                    <a:p>
                      <a:pPr algn="ctr"/>
                      <a:r>
                        <a:rPr lang="en-US" sz="2400" dirty="0">
                          <a:solidFill>
                            <a:schemeClr val="bg1"/>
                          </a:solidFill>
                        </a:rPr>
                        <a:t>SITES</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AB09AB"/>
                    </a:solidFill>
                  </a:tcPr>
                </a:tc>
                <a:tc>
                  <a:txBody>
                    <a:bodyPr/>
                    <a:lstStyle/>
                    <a:p>
                      <a:pPr algn="ctr"/>
                      <a:r>
                        <a:rPr lang="en-US" sz="2400" dirty="0">
                          <a:solidFill>
                            <a:schemeClr val="bg1"/>
                          </a:solidFill>
                        </a:rPr>
                        <a:t>PATIENTS RANDOMISED</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AB09AB"/>
                    </a:solidFill>
                  </a:tcPr>
                </a:tc>
                <a:extLst>
                  <a:ext uri="{0D108BD9-81ED-4DB2-BD59-A6C34878D82A}">
                    <a16:rowId xmlns:a16="http://schemas.microsoft.com/office/drawing/2014/main" val="962631230"/>
                  </a:ext>
                </a:extLst>
              </a:tr>
              <a:tr h="552645">
                <a:tc>
                  <a:txBody>
                    <a:bodyPr/>
                    <a:lstStyle/>
                    <a:p>
                      <a:pPr lvl="0">
                        <a:buNone/>
                      </a:pPr>
                      <a:r>
                        <a:rPr lang="en-US" sz="2400" b="1" dirty="0"/>
                        <a:t>Nigeria</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lvl="0" algn="ctr">
                        <a:buNone/>
                      </a:pPr>
                      <a:r>
                        <a:rPr lang="en-US" sz="2400" b="1" dirty="0"/>
                        <a:t>7</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lvl="0" algn="ctr">
                        <a:buNone/>
                      </a:pPr>
                      <a:r>
                        <a:rPr lang="en-US" sz="2400" b="1" dirty="0"/>
                        <a:t>1,175</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5919386"/>
                  </a:ext>
                </a:extLst>
              </a:tr>
              <a:tr h="552645">
                <a:tc>
                  <a:txBody>
                    <a:bodyPr/>
                    <a:lstStyle/>
                    <a:p>
                      <a:pPr algn="l"/>
                      <a:r>
                        <a:rPr lang="en-US" sz="2400" dirty="0"/>
                        <a:t>Pakistan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a:t>36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en-US" sz="2400" dirty="0"/>
                        <a:t>10,011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3751706"/>
                  </a:ext>
                </a:extLst>
              </a:tr>
              <a:tr h="552645">
                <a:tc>
                  <a:txBody>
                    <a:bodyPr/>
                    <a:lstStyle/>
                    <a:p>
                      <a:pPr algn="l"/>
                      <a:r>
                        <a:rPr lang="en-US" sz="2400" b="0" dirty="0"/>
                        <a:t>Tanzania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t>1,709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4882347"/>
                  </a:ext>
                </a:extLst>
              </a:tr>
              <a:tr h="552645">
                <a:tc>
                  <a:txBody>
                    <a:bodyPr/>
                    <a:lstStyle/>
                    <a:p>
                      <a:pPr algn="l"/>
                      <a:r>
                        <a:rPr lang="en-US" sz="2400" b="0" dirty="0"/>
                        <a:t>Zambia</a:t>
                      </a:r>
                    </a:p>
                  </a:txBody>
                  <a:tcPr>
                    <a:lnL w="12700" cmpd="sng">
                      <a:noFill/>
                    </a:lnL>
                    <a:lnR w="12700" cmpd="sng">
                      <a:noFill/>
                    </a:lnR>
                    <a:lnT w="12700" cmpd="sng">
                      <a:noFill/>
                    </a:lnT>
                    <a:lnB w="50800" cmpd="dbl">
                      <a:noFill/>
                    </a:lnB>
                    <a:lnTlToBr w="12700" cmpd="sng">
                      <a:noFill/>
                      <a:prstDash val="solid"/>
                    </a:lnTlToBr>
                    <a:lnBlToTr w="12700" cmpd="sng">
                      <a:noFill/>
                      <a:prstDash val="solid"/>
                    </a:lnBlToTr>
                  </a:tcPr>
                </a:tc>
                <a:tc>
                  <a:txBody>
                    <a:bodyPr/>
                    <a:lstStyle/>
                    <a:p>
                      <a:pPr algn="ctr"/>
                      <a:r>
                        <a:rPr lang="en-US" sz="2400" b="0" dirty="0"/>
                        <a:t>1</a:t>
                      </a:r>
                    </a:p>
                  </a:txBody>
                  <a:tcPr>
                    <a:lnL w="12700" cmpd="sng">
                      <a:noFill/>
                    </a:lnL>
                    <a:lnR w="12700" cmpd="sng">
                      <a:noFill/>
                    </a:lnR>
                    <a:lnT w="12700" cmpd="sng">
                      <a:noFill/>
                    </a:lnT>
                    <a:lnB w="50800" cmpd="dbl">
                      <a:noFill/>
                    </a:lnB>
                    <a:lnTlToBr w="12700" cmpd="sng">
                      <a:noFill/>
                      <a:prstDash val="solid"/>
                    </a:lnTlToBr>
                    <a:lnBlToTr w="12700" cmpd="sng">
                      <a:noFill/>
                      <a:prstDash val="solid"/>
                    </a:lnBlToTr>
                  </a:tcPr>
                </a:tc>
                <a:tc>
                  <a:txBody>
                    <a:bodyPr/>
                    <a:lstStyle/>
                    <a:p>
                      <a:pPr algn="ctr"/>
                      <a:r>
                        <a:rPr lang="en-US" sz="2400" b="0" dirty="0"/>
                        <a:t>636</a:t>
                      </a:r>
                    </a:p>
                  </a:txBody>
                  <a:tcPr>
                    <a:lnL w="12700" cmpd="sng">
                      <a:noFill/>
                    </a:lnL>
                    <a:lnR w="12700" cmpd="sng">
                      <a:noFill/>
                    </a:lnR>
                    <a:lnT w="12700" cmpd="sng">
                      <a:noFill/>
                    </a:lnT>
                    <a:lnB w="50800" cmpd="dbl">
                      <a:noFill/>
                    </a:lnB>
                    <a:lnTlToBr w="12700" cmpd="sng">
                      <a:noFill/>
                      <a:prstDash val="solid"/>
                    </a:lnTlToBr>
                    <a:lnBlToTr w="12700" cmpd="sng">
                      <a:noFill/>
                      <a:prstDash val="solid"/>
                    </a:lnBlToTr>
                  </a:tcPr>
                </a:tc>
                <a:extLst>
                  <a:ext uri="{0D108BD9-81ED-4DB2-BD59-A6C34878D82A}">
                    <a16:rowId xmlns:a16="http://schemas.microsoft.com/office/drawing/2014/main" val="1450252957"/>
                  </a:ext>
                </a:extLst>
              </a:tr>
              <a:tr h="704539">
                <a:tc>
                  <a:txBody>
                    <a:bodyPr/>
                    <a:lstStyle/>
                    <a:p>
                      <a:pPr algn="l"/>
                      <a:r>
                        <a:rPr lang="en-US" sz="2400" b="1" dirty="0">
                          <a:solidFill>
                            <a:schemeClr val="bg1"/>
                          </a:solidFill>
                        </a:rPr>
                        <a:t>TRIAL </a:t>
                      </a:r>
                    </a:p>
                  </a:txBody>
                  <a:tcPr>
                    <a:lnL w="12700" cmpd="sng">
                      <a:noFill/>
                    </a:lnL>
                    <a:lnR w="12700" cmpd="sng">
                      <a:noFill/>
                    </a:lnR>
                    <a:lnT w="50800" cmpd="dbl">
                      <a:noFill/>
                    </a:lnT>
                    <a:lnB w="12700" cmpd="sng">
                      <a:noFill/>
                    </a:lnB>
                    <a:lnTlToBr w="12700" cmpd="sng">
                      <a:noFill/>
                      <a:prstDash val="solid"/>
                    </a:lnTlToBr>
                    <a:lnBlToTr w="12700" cmpd="sng">
                      <a:noFill/>
                      <a:prstDash val="solid"/>
                    </a:lnBlToTr>
                    <a:solidFill>
                      <a:srgbClr val="AB09AB"/>
                    </a:solidFill>
                  </a:tcPr>
                </a:tc>
                <a:tc>
                  <a:txBody>
                    <a:bodyPr/>
                    <a:lstStyle/>
                    <a:p>
                      <a:pPr algn="ctr"/>
                      <a:r>
                        <a:rPr lang="en-US" sz="2400" dirty="0">
                          <a:solidFill>
                            <a:schemeClr val="bg1"/>
                          </a:solidFill>
                        </a:rPr>
                        <a:t>52</a:t>
                      </a:r>
                    </a:p>
                  </a:txBody>
                  <a:tcPr>
                    <a:lnL w="12700" cmpd="sng">
                      <a:noFill/>
                    </a:lnL>
                    <a:lnR w="12700" cmpd="sng">
                      <a:noFill/>
                    </a:lnR>
                    <a:lnT w="50800" cmpd="dbl">
                      <a:noFill/>
                    </a:lnT>
                    <a:lnB w="12700" cmpd="sng">
                      <a:noFill/>
                    </a:lnB>
                    <a:lnTlToBr w="12700" cmpd="sng">
                      <a:noFill/>
                      <a:prstDash val="solid"/>
                    </a:lnTlToBr>
                    <a:lnBlToTr w="12700" cmpd="sng">
                      <a:noFill/>
                      <a:prstDash val="solid"/>
                    </a:lnBlToTr>
                    <a:solidFill>
                      <a:srgbClr val="AB09AB"/>
                    </a:solidFill>
                  </a:tcPr>
                </a:tc>
                <a:tc>
                  <a:txBody>
                    <a:bodyPr/>
                    <a:lstStyle/>
                    <a:p>
                      <a:pPr algn="ctr"/>
                      <a:r>
                        <a:rPr lang="en-US" sz="2400" dirty="0">
                          <a:solidFill>
                            <a:schemeClr val="bg1"/>
                          </a:solidFill>
                        </a:rPr>
                        <a:t>13,531</a:t>
                      </a:r>
                    </a:p>
                  </a:txBody>
                  <a:tcPr>
                    <a:lnL w="12700" cmpd="sng">
                      <a:noFill/>
                    </a:lnL>
                    <a:lnR w="12700" cmpd="sng">
                      <a:noFill/>
                    </a:lnR>
                    <a:lnT w="50800" cmpd="dbl">
                      <a:noFill/>
                    </a:lnT>
                    <a:lnB w="12700" cmpd="sng">
                      <a:noFill/>
                    </a:lnB>
                    <a:lnTlToBr w="12700" cmpd="sng">
                      <a:noFill/>
                      <a:prstDash val="solid"/>
                    </a:lnTlToBr>
                    <a:lnBlToTr w="12700" cmpd="sng">
                      <a:noFill/>
                      <a:prstDash val="solid"/>
                    </a:lnBlToTr>
                    <a:solidFill>
                      <a:srgbClr val="AB09AB"/>
                    </a:solidFill>
                  </a:tcPr>
                </a:tc>
                <a:extLst>
                  <a:ext uri="{0D108BD9-81ED-4DB2-BD59-A6C34878D82A}">
                    <a16:rowId xmlns:a16="http://schemas.microsoft.com/office/drawing/2014/main" val="1633348313"/>
                  </a:ext>
                </a:extLst>
              </a:tr>
            </a:tbl>
          </a:graphicData>
        </a:graphic>
      </p:graphicFrame>
    </p:spTree>
    <p:extLst>
      <p:ext uri="{BB962C8B-B14F-4D97-AF65-F5344CB8AC3E}">
        <p14:creationId xmlns:p14="http://schemas.microsoft.com/office/powerpoint/2010/main" val="523781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D657-4A20-DC4C-AF79-30168D5A09B0}"/>
              </a:ext>
            </a:extLst>
          </p:cNvPr>
          <p:cNvSpPr>
            <a:spLocks noGrp="1"/>
          </p:cNvSpPr>
          <p:nvPr>
            <p:ph type="title"/>
          </p:nvPr>
        </p:nvSpPr>
        <p:spPr>
          <a:xfrm>
            <a:off x="0" y="0"/>
            <a:ext cx="12192000" cy="508000"/>
          </a:xfrm>
          <a:solidFill>
            <a:schemeClr val="bg1">
              <a:lumMod val="85000"/>
            </a:schemeClr>
          </a:solidFill>
        </p:spPr>
        <p:txBody>
          <a:bodyPr anchor="ctr">
            <a:noAutofit/>
          </a:bodyPr>
          <a:lstStyle/>
          <a:p>
            <a:pPr algn="ctr"/>
            <a:r>
              <a:rPr lang="en-US" sz="3600" b="1" dirty="0">
                <a:solidFill>
                  <a:srgbClr val="AB09AB"/>
                </a:solidFill>
                <a:latin typeface="+mn-lt"/>
                <a:ea typeface="+mn-ea"/>
                <a:cs typeface="+mn-cs"/>
              </a:rPr>
              <a:t>TRIAL PROGRESS AND RECRUITMENT UPDATE </a:t>
            </a:r>
          </a:p>
        </p:txBody>
      </p:sp>
      <p:sp>
        <p:nvSpPr>
          <p:cNvPr id="3" name="Rectangle 2">
            <a:extLst>
              <a:ext uri="{FF2B5EF4-FFF2-40B4-BE49-F238E27FC236}">
                <a16:creationId xmlns:a16="http://schemas.microsoft.com/office/drawing/2014/main" id="{6EE58A3E-87AD-E643-BF71-523D67B7A94F}"/>
              </a:ext>
            </a:extLst>
          </p:cNvPr>
          <p:cNvSpPr/>
          <p:nvPr/>
        </p:nvSpPr>
        <p:spPr>
          <a:xfrm>
            <a:off x="526548" y="1010159"/>
            <a:ext cx="5092199" cy="4708981"/>
          </a:xfrm>
          <a:prstGeom prst="rect">
            <a:avLst/>
          </a:prstGeom>
        </p:spPr>
        <p:txBody>
          <a:bodyPr wrap="square" lIns="91440" tIns="45720" rIns="91440" bIns="45720" anchor="t">
            <a:spAutoFit/>
          </a:bodyPr>
          <a:lstStyle/>
          <a:p>
            <a:pPr marL="285750" indent="-285750" fontAlgn="base">
              <a:buFont typeface="Arial" panose="020B0604020202020204" pitchFamily="34" charset="0"/>
              <a:buChar char="•"/>
            </a:pPr>
            <a:endParaRPr lang="en-GB" sz="2400" dirty="0"/>
          </a:p>
          <a:p>
            <a:pPr marL="285750" indent="-285750" fontAlgn="base">
              <a:buFont typeface="Arial" panose="020B0604020202020204" pitchFamily="34" charset="0"/>
              <a:buChar char="•"/>
            </a:pPr>
            <a:r>
              <a:rPr lang="en-GB" sz="2400" dirty="0"/>
              <a:t>The trial sample size was increased from 10,000 to 15 000 women to ensure that we do not miss a treatment benefit in August 2022.</a:t>
            </a:r>
          </a:p>
          <a:p>
            <a:pPr fontAlgn="base"/>
            <a:endParaRPr lang="en-GB" sz="2400" dirty="0"/>
          </a:p>
          <a:p>
            <a:pPr marL="285750" indent="-285750" fontAlgn="base">
              <a:buFont typeface="Arial" panose="020B0604020202020204" pitchFamily="34" charset="0"/>
              <a:buChar char="•"/>
            </a:pPr>
            <a:r>
              <a:rPr lang="en-GB" sz="2400" dirty="0"/>
              <a:t>The trial is recruiting well and is expected to complete recruitment by October 2023</a:t>
            </a:r>
          </a:p>
          <a:p>
            <a:pPr fontAlgn="base"/>
            <a:endParaRPr lang="en-GB" sz="2400" dirty="0"/>
          </a:p>
          <a:p>
            <a:pPr marL="285750" indent="-285750" fontAlgn="base">
              <a:buFont typeface="Arial" panose="020B0604020202020204" pitchFamily="34" charset="0"/>
              <a:buChar char="•"/>
            </a:pPr>
            <a:r>
              <a:rPr lang="en-US" sz="2400" dirty="0"/>
              <a:t>Follow-up is excellent at over 99%</a:t>
            </a:r>
          </a:p>
          <a:p>
            <a:pPr marL="285750" indent="-285750" fontAlgn="base">
              <a:buFont typeface="Arial" panose="020B0604020202020204" pitchFamily="34" charset="0"/>
              <a:buChar char="•"/>
            </a:pPr>
            <a:endParaRPr lang="en-GB" dirty="0">
              <a:cs typeface="Calibri"/>
            </a:endParaRPr>
          </a:p>
          <a:p>
            <a:pPr fontAlgn="base"/>
            <a:endParaRPr lang="en-GB" dirty="0">
              <a:cs typeface="Calibri"/>
            </a:endParaRPr>
          </a:p>
        </p:txBody>
      </p:sp>
      <p:pic>
        <p:nvPicPr>
          <p:cNvPr id="6" name="Picture 5">
            <a:extLst>
              <a:ext uri="{FF2B5EF4-FFF2-40B4-BE49-F238E27FC236}">
                <a16:creationId xmlns:a16="http://schemas.microsoft.com/office/drawing/2014/main" id="{27600B0B-4C55-3B67-3F63-39DC3C320BD5}"/>
              </a:ext>
            </a:extLst>
          </p:cNvPr>
          <p:cNvPicPr>
            <a:picLocks noChangeAspect="1"/>
          </p:cNvPicPr>
          <p:nvPr/>
        </p:nvPicPr>
        <p:blipFill>
          <a:blip r:embed="rId3"/>
          <a:stretch>
            <a:fillRect/>
          </a:stretch>
        </p:blipFill>
        <p:spPr>
          <a:xfrm>
            <a:off x="5865229" y="1165848"/>
            <a:ext cx="5800223" cy="4922624"/>
          </a:xfrm>
          <a:prstGeom prst="rect">
            <a:avLst/>
          </a:prstGeom>
        </p:spPr>
      </p:pic>
    </p:spTree>
    <p:extLst>
      <p:ext uri="{BB962C8B-B14F-4D97-AF65-F5344CB8AC3E}">
        <p14:creationId xmlns:p14="http://schemas.microsoft.com/office/powerpoint/2010/main" val="402501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D657-4A20-DC4C-AF79-30168D5A09B0}"/>
              </a:ext>
            </a:extLst>
          </p:cNvPr>
          <p:cNvSpPr>
            <a:spLocks noGrp="1"/>
          </p:cNvSpPr>
          <p:nvPr>
            <p:ph type="title"/>
          </p:nvPr>
        </p:nvSpPr>
        <p:spPr>
          <a:xfrm>
            <a:off x="-1" y="0"/>
            <a:ext cx="12192001" cy="682171"/>
          </a:xfrm>
          <a:solidFill>
            <a:schemeClr val="bg1">
              <a:lumMod val="85000"/>
            </a:schemeClr>
          </a:solidFill>
        </p:spPr>
        <p:txBody>
          <a:bodyPr vert="horz" lIns="91440" tIns="45720" rIns="91440" bIns="45720" rtlCol="0" anchor="b">
            <a:normAutofit/>
          </a:bodyPr>
          <a:lstStyle/>
          <a:p>
            <a:pPr algn="ctr"/>
            <a:r>
              <a:rPr lang="en-US" sz="3600" b="1" dirty="0">
                <a:solidFill>
                  <a:srgbClr val="AB09AB"/>
                </a:solidFill>
                <a:latin typeface="+mn-lt"/>
                <a:ea typeface="+mn-ea"/>
                <a:cs typeface="+mn-cs"/>
              </a:rPr>
              <a:t>BASELINE CHARACTERISTICS </a:t>
            </a:r>
          </a:p>
        </p:txBody>
      </p:sp>
      <p:graphicFrame>
        <p:nvGraphicFramePr>
          <p:cNvPr id="3" name="Table 2">
            <a:extLst>
              <a:ext uri="{FF2B5EF4-FFF2-40B4-BE49-F238E27FC236}">
                <a16:creationId xmlns:a16="http://schemas.microsoft.com/office/drawing/2014/main" id="{04C938B9-ADFC-0247-9EAB-297144167116}"/>
              </a:ext>
            </a:extLst>
          </p:cNvPr>
          <p:cNvGraphicFramePr>
            <a:graphicFrameLocks noGrp="1"/>
          </p:cNvGraphicFramePr>
          <p:nvPr/>
        </p:nvGraphicFramePr>
        <p:xfrm>
          <a:off x="1556951" y="1099396"/>
          <a:ext cx="9246161" cy="4293448"/>
        </p:xfrm>
        <a:graphic>
          <a:graphicData uri="http://schemas.openxmlformats.org/drawingml/2006/table">
            <a:tbl>
              <a:tblPr firstRow="1" bandRow="1">
                <a:tableStyleId>{2D5ABB26-0587-4C30-8999-92F81FD0307C}</a:tableStyleId>
              </a:tblPr>
              <a:tblGrid>
                <a:gridCol w="4837191">
                  <a:extLst>
                    <a:ext uri="{9D8B030D-6E8A-4147-A177-3AD203B41FA5}">
                      <a16:colId xmlns:a16="http://schemas.microsoft.com/office/drawing/2014/main" val="1743328192"/>
                    </a:ext>
                  </a:extLst>
                </a:gridCol>
                <a:gridCol w="1452148">
                  <a:extLst>
                    <a:ext uri="{9D8B030D-6E8A-4147-A177-3AD203B41FA5}">
                      <a16:colId xmlns:a16="http://schemas.microsoft.com/office/drawing/2014/main" val="3345744917"/>
                    </a:ext>
                  </a:extLst>
                </a:gridCol>
                <a:gridCol w="1504674">
                  <a:extLst>
                    <a:ext uri="{9D8B030D-6E8A-4147-A177-3AD203B41FA5}">
                      <a16:colId xmlns:a16="http://schemas.microsoft.com/office/drawing/2014/main" val="3240210404"/>
                    </a:ext>
                  </a:extLst>
                </a:gridCol>
                <a:gridCol w="1452148">
                  <a:extLst>
                    <a:ext uri="{9D8B030D-6E8A-4147-A177-3AD203B41FA5}">
                      <a16:colId xmlns:a16="http://schemas.microsoft.com/office/drawing/2014/main" val="754480396"/>
                    </a:ext>
                  </a:extLst>
                </a:gridCol>
              </a:tblGrid>
              <a:tr h="0">
                <a:tc>
                  <a:txBody>
                    <a:bodyPr/>
                    <a:lstStyle/>
                    <a:p>
                      <a:pPr algn="l" fontAlgn="b"/>
                      <a:endParaRPr lang="en-GB" sz="1400" b="1" i="0" u="none" strike="noStrike" cap="none" spc="0" dirty="0">
                        <a:solidFill>
                          <a:schemeClr val="bg1"/>
                        </a:solidFill>
                        <a:effectLst/>
                        <a:latin typeface="Calibri" panose="020F0502020204030204" pitchFamily="34" charset="0"/>
                      </a:endParaRPr>
                    </a:p>
                  </a:txBody>
                  <a:tcPr marL="70379" marR="10473" marT="20108" marB="1508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09AB"/>
                    </a:solidFill>
                  </a:tcPr>
                </a:tc>
                <a:tc>
                  <a:txBody>
                    <a:bodyPr/>
                    <a:lstStyle/>
                    <a:p>
                      <a:pPr algn="ctr" fontAlgn="b"/>
                      <a:r>
                        <a:rPr lang="en-GB" sz="2400" b="1" u="none" strike="noStrike" cap="none" spc="0" dirty="0">
                          <a:solidFill>
                            <a:schemeClr val="bg1"/>
                          </a:solidFill>
                          <a:effectLst/>
                        </a:rPr>
                        <a:t>Mean </a:t>
                      </a:r>
                      <a:endParaRPr lang="en-GB" sz="2400" b="1" i="0" u="none" strike="noStrike" cap="none" spc="0" dirty="0">
                        <a:solidFill>
                          <a:schemeClr val="bg1"/>
                        </a:solidFill>
                        <a:effectLst/>
                        <a:latin typeface="Calibri" panose="020F0502020204030204" pitchFamily="34" charset="0"/>
                      </a:endParaRPr>
                    </a:p>
                  </a:txBody>
                  <a:tcPr marL="70379" marR="10473" marT="20108" marB="1508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09AB"/>
                    </a:solidFill>
                  </a:tcPr>
                </a:tc>
                <a:tc>
                  <a:txBody>
                    <a:bodyPr/>
                    <a:lstStyle/>
                    <a:p>
                      <a:pPr algn="ctr" fontAlgn="b"/>
                      <a:r>
                        <a:rPr lang="en-GB" sz="2400" b="1" u="none" strike="noStrike" cap="none" spc="0" dirty="0">
                          <a:solidFill>
                            <a:schemeClr val="bg1"/>
                          </a:solidFill>
                          <a:effectLst/>
                        </a:rPr>
                        <a:t>SD</a:t>
                      </a:r>
                      <a:endParaRPr lang="en-GB" sz="2400" b="1" i="0" u="none" strike="noStrike" cap="none" spc="0" dirty="0">
                        <a:solidFill>
                          <a:schemeClr val="bg1"/>
                        </a:solidFill>
                        <a:effectLst/>
                        <a:latin typeface="Calibri" panose="020F0502020204030204" pitchFamily="34" charset="0"/>
                      </a:endParaRPr>
                    </a:p>
                  </a:txBody>
                  <a:tcPr marL="70379" marR="10473" marT="20108" marB="1508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09AB"/>
                    </a:solidFill>
                  </a:tcPr>
                </a:tc>
                <a:tc>
                  <a:txBody>
                    <a:bodyPr/>
                    <a:lstStyle/>
                    <a:p>
                      <a:pPr algn="ctr" fontAlgn="b"/>
                      <a:r>
                        <a:rPr lang="en-GB" sz="2400" b="1" u="none" strike="noStrike" cap="none" spc="0" dirty="0">
                          <a:solidFill>
                            <a:schemeClr val="bg1"/>
                          </a:solidFill>
                          <a:effectLst/>
                        </a:rPr>
                        <a:t>Range </a:t>
                      </a:r>
                      <a:endParaRPr lang="en-GB" sz="2400" b="1" i="0" u="none" strike="noStrike" cap="none" spc="0" dirty="0">
                        <a:solidFill>
                          <a:schemeClr val="bg1"/>
                        </a:solidFill>
                        <a:effectLst/>
                        <a:latin typeface="Calibri" panose="020F0502020204030204" pitchFamily="34" charset="0"/>
                      </a:endParaRPr>
                    </a:p>
                  </a:txBody>
                  <a:tcPr marL="70379" marR="10473" marT="20108" marB="1508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09AB"/>
                    </a:solidFill>
                  </a:tcPr>
                </a:tc>
                <a:extLst>
                  <a:ext uri="{0D108BD9-81ED-4DB2-BD59-A6C34878D82A}">
                    <a16:rowId xmlns:a16="http://schemas.microsoft.com/office/drawing/2014/main" val="3365065655"/>
                  </a:ext>
                </a:extLst>
              </a:tr>
              <a:tr h="412223">
                <a:tc>
                  <a:txBody>
                    <a:bodyPr/>
                    <a:lstStyle/>
                    <a:p>
                      <a:pPr algn="l" fontAlgn="b"/>
                      <a:r>
                        <a:rPr lang="en-GB" sz="2400" b="0" u="none" strike="noStrike" cap="none" spc="0" dirty="0">
                          <a:solidFill>
                            <a:schemeClr val="tx1"/>
                          </a:solidFill>
                          <a:effectLst/>
                        </a:rPr>
                        <a:t>Age at randomisation </a:t>
                      </a:r>
                      <a:r>
                        <a:rPr lang="en-GB" sz="1800" b="0" u="none" strike="noStrike" cap="none" spc="0" dirty="0">
                          <a:solidFill>
                            <a:schemeClr val="tx1"/>
                          </a:solidFill>
                          <a:effectLst/>
                        </a:rPr>
                        <a:t>(years)</a:t>
                      </a:r>
                      <a:endParaRPr lang="en-GB" sz="18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27.1</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5.6</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14 - 50</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3583622"/>
                  </a:ext>
                </a:extLst>
              </a:tr>
              <a:tr h="412223">
                <a:tc>
                  <a:txBody>
                    <a:bodyPr/>
                    <a:lstStyle/>
                    <a:p>
                      <a:pPr algn="l" fontAlgn="b"/>
                      <a:r>
                        <a:rPr lang="en-GB" sz="2400" b="0" u="none" strike="noStrike" cap="none" spc="0" dirty="0">
                          <a:solidFill>
                            <a:schemeClr val="tx1"/>
                          </a:solidFill>
                          <a:effectLst/>
                        </a:rPr>
                        <a:t>Haemoglobin </a:t>
                      </a:r>
                      <a:r>
                        <a:rPr lang="en-GB" sz="1800" b="0" u="none" strike="noStrike" cap="none" spc="0" dirty="0">
                          <a:solidFill>
                            <a:schemeClr val="tx1"/>
                          </a:solidFill>
                          <a:effectLst/>
                        </a:rPr>
                        <a:t>(g/dL)</a:t>
                      </a:r>
                      <a:endParaRPr lang="en-GB" sz="18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GB" sz="2400" b="0" u="none" strike="noStrike" cap="none" spc="0" dirty="0">
                          <a:solidFill>
                            <a:schemeClr val="tx1"/>
                          </a:solidFill>
                          <a:effectLst/>
                        </a:rPr>
                        <a:t>8.2</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GB" sz="2400" b="0" u="none" strike="noStrike" cap="none" spc="0" dirty="0">
                          <a:solidFill>
                            <a:schemeClr val="tx1"/>
                          </a:solidFill>
                          <a:effectLst/>
                        </a:rPr>
                        <a:t>1.2</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GB" sz="2400" b="0" u="none" strike="noStrike" cap="none" spc="0" dirty="0">
                          <a:solidFill>
                            <a:schemeClr val="tx1"/>
                          </a:solidFill>
                          <a:effectLst/>
                        </a:rPr>
                        <a:t>2.1 - 9.9</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46243636"/>
                  </a:ext>
                </a:extLst>
              </a:tr>
              <a:tr h="412223">
                <a:tc>
                  <a:txBody>
                    <a:bodyPr/>
                    <a:lstStyle/>
                    <a:p>
                      <a:pPr algn="l" fontAlgn="b"/>
                      <a:r>
                        <a:rPr lang="en-GB" sz="2400" b="0" u="none" strike="noStrike" cap="none" spc="0" dirty="0">
                          <a:solidFill>
                            <a:schemeClr val="tx1"/>
                          </a:solidFill>
                          <a:effectLst/>
                        </a:rPr>
                        <a:t>Gestational age </a:t>
                      </a:r>
                      <a:r>
                        <a:rPr lang="en-GB" sz="1800" b="0" u="none" strike="noStrike" cap="none" spc="0" dirty="0">
                          <a:solidFill>
                            <a:schemeClr val="tx1"/>
                          </a:solidFill>
                          <a:effectLst/>
                        </a:rPr>
                        <a:t>(weeks)</a:t>
                      </a:r>
                      <a:endParaRPr lang="en-GB" sz="18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37.4</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2.7</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17- 45</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578342"/>
                  </a:ext>
                </a:extLst>
              </a:tr>
              <a:tr h="412223">
                <a:tc>
                  <a:txBody>
                    <a:bodyPr/>
                    <a:lstStyle/>
                    <a:p>
                      <a:pPr algn="l" fontAlgn="b"/>
                      <a:r>
                        <a:rPr lang="en-GB" sz="2400" b="0" u="none" strike="noStrike" cap="none" spc="0" dirty="0">
                          <a:solidFill>
                            <a:schemeClr val="tx1"/>
                          </a:solidFill>
                          <a:effectLst/>
                        </a:rPr>
                        <a:t>Number of foetuses </a:t>
                      </a:r>
                      <a:r>
                        <a:rPr lang="en-GB" sz="1800" b="0" u="none" strike="noStrike" cap="none" spc="0" dirty="0">
                          <a:solidFill>
                            <a:schemeClr val="tx1"/>
                          </a:solidFill>
                          <a:effectLst/>
                        </a:rPr>
                        <a:t>(in current pregnancy)</a:t>
                      </a:r>
                      <a:r>
                        <a:rPr lang="en-GB" sz="2400" b="0" u="none" strike="noStrike" cap="none" spc="0" dirty="0">
                          <a:solidFill>
                            <a:schemeClr val="tx1"/>
                          </a:solidFill>
                          <a:effectLst/>
                        </a:rPr>
                        <a:t> </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GB" sz="2400" b="0" u="none" strike="noStrike" cap="none" spc="0" dirty="0">
                          <a:solidFill>
                            <a:schemeClr val="tx1"/>
                          </a:solidFill>
                          <a:effectLst/>
                        </a:rPr>
                        <a:t>1</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GB" sz="2400" b="0" u="none" strike="noStrike" cap="none" spc="0" dirty="0">
                          <a:solidFill>
                            <a:schemeClr val="tx1"/>
                          </a:solidFill>
                          <a:effectLst/>
                        </a:rPr>
                        <a:t>0.2</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GB" sz="2400" b="0" u="none" strike="noStrike" cap="none" spc="0" dirty="0">
                          <a:solidFill>
                            <a:schemeClr val="tx1"/>
                          </a:solidFill>
                          <a:effectLst/>
                        </a:rPr>
                        <a:t>1 - 3</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88374853"/>
                  </a:ext>
                </a:extLst>
              </a:tr>
              <a:tr h="412223">
                <a:tc>
                  <a:txBody>
                    <a:bodyPr/>
                    <a:lstStyle/>
                    <a:p>
                      <a:pPr algn="l" fontAlgn="b"/>
                      <a:r>
                        <a:rPr lang="en-GB" sz="2400" b="0" u="none" strike="noStrike" cap="none" spc="0" dirty="0">
                          <a:solidFill>
                            <a:schemeClr val="tx1"/>
                          </a:solidFill>
                          <a:effectLst/>
                        </a:rPr>
                        <a:t>Gravida </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3.1</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2.2</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1 - 19</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5347948"/>
                  </a:ext>
                </a:extLst>
              </a:tr>
              <a:tr h="412223">
                <a:tc>
                  <a:txBody>
                    <a:bodyPr/>
                    <a:lstStyle/>
                    <a:p>
                      <a:pPr algn="l" fontAlgn="b"/>
                      <a:r>
                        <a:rPr lang="en-GB" sz="2400" b="0" u="none" strike="noStrike" cap="none" spc="0" dirty="0">
                          <a:solidFill>
                            <a:schemeClr val="tx1"/>
                          </a:solidFill>
                          <a:effectLst/>
                        </a:rPr>
                        <a:t>Parity </a:t>
                      </a:r>
                      <a:r>
                        <a:rPr lang="en-GB" sz="1600" b="0" u="none" strike="noStrike" cap="none" spc="0" dirty="0">
                          <a:solidFill>
                            <a:schemeClr val="tx1"/>
                          </a:solidFill>
                          <a:effectLst/>
                        </a:rPr>
                        <a:t>(inclusive of current pregnancy)</a:t>
                      </a:r>
                      <a:endParaRPr lang="en-GB" sz="16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GB" sz="2400" b="0" u="none" strike="noStrike" cap="none" spc="0" dirty="0">
                          <a:solidFill>
                            <a:schemeClr val="tx1"/>
                          </a:solidFill>
                          <a:effectLst/>
                        </a:rPr>
                        <a:t>2.9</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GB" sz="2400" b="0" u="none" strike="noStrike" cap="none" spc="0" dirty="0">
                          <a:solidFill>
                            <a:schemeClr val="tx1"/>
                          </a:solidFill>
                          <a:effectLst/>
                        </a:rPr>
                        <a:t>2.0</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GB" sz="2400" b="0" u="none" strike="noStrike" cap="none" spc="0" dirty="0">
                          <a:solidFill>
                            <a:schemeClr val="tx1"/>
                          </a:solidFill>
                          <a:effectLst/>
                        </a:rPr>
                        <a:t>1 - 16</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30191082"/>
                  </a:ext>
                </a:extLst>
              </a:tr>
              <a:tr h="412223">
                <a:tc>
                  <a:txBody>
                    <a:bodyPr/>
                    <a:lstStyle/>
                    <a:p>
                      <a:pPr algn="l" fontAlgn="b"/>
                      <a:r>
                        <a:rPr lang="en-GB" sz="2400" b="0" u="none" strike="noStrike" cap="none" spc="0" dirty="0">
                          <a:solidFill>
                            <a:schemeClr val="tx1"/>
                          </a:solidFill>
                          <a:effectLst/>
                        </a:rPr>
                        <a:t>Previous caesarean section </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0.1</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0.2</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cap="none" spc="0" dirty="0">
                          <a:solidFill>
                            <a:schemeClr val="tx1"/>
                          </a:solidFill>
                          <a:effectLst/>
                        </a:rPr>
                        <a:t>0 - 3</a:t>
                      </a:r>
                      <a:endParaRPr lang="en-GB" sz="2400" b="0" i="0" u="none" strike="noStrike" cap="none" spc="0" dirty="0">
                        <a:solidFill>
                          <a:schemeClr val="tx1"/>
                        </a:solidFill>
                        <a:effectLst/>
                        <a:latin typeface="Calibri" panose="020F0502020204030204" pitchFamily="34" charset="0"/>
                      </a:endParaRPr>
                    </a:p>
                  </a:txBody>
                  <a:tcPr marL="70379" marR="10473" marT="20108" marB="150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3390785"/>
                  </a:ext>
                </a:extLst>
              </a:tr>
            </a:tbl>
          </a:graphicData>
        </a:graphic>
      </p:graphicFrame>
    </p:spTree>
    <p:extLst>
      <p:ext uri="{BB962C8B-B14F-4D97-AF65-F5344CB8AC3E}">
        <p14:creationId xmlns:p14="http://schemas.microsoft.com/office/powerpoint/2010/main" val="1957277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D657-4A20-DC4C-AF79-30168D5A09B0}"/>
              </a:ext>
            </a:extLst>
          </p:cNvPr>
          <p:cNvSpPr>
            <a:spLocks noGrp="1"/>
          </p:cNvSpPr>
          <p:nvPr>
            <p:ph type="title"/>
          </p:nvPr>
        </p:nvSpPr>
        <p:spPr>
          <a:xfrm>
            <a:off x="-1" y="0"/>
            <a:ext cx="12192001" cy="682171"/>
          </a:xfrm>
          <a:solidFill>
            <a:schemeClr val="bg1">
              <a:lumMod val="85000"/>
            </a:schemeClr>
          </a:solidFill>
        </p:spPr>
        <p:txBody>
          <a:bodyPr vert="horz" lIns="91440" tIns="45720" rIns="91440" bIns="45720" rtlCol="0" anchor="b">
            <a:normAutofit/>
          </a:bodyPr>
          <a:lstStyle/>
          <a:p>
            <a:pPr algn="ctr"/>
            <a:r>
              <a:rPr lang="en-US" sz="3600" b="1" dirty="0">
                <a:solidFill>
                  <a:srgbClr val="AB09AB"/>
                </a:solidFill>
                <a:latin typeface="+mn-lt"/>
                <a:ea typeface="+mn-ea"/>
                <a:cs typeface="+mn-cs"/>
              </a:rPr>
              <a:t>BASELINE CHARACTERISTICS </a:t>
            </a:r>
          </a:p>
        </p:txBody>
      </p:sp>
      <p:graphicFrame>
        <p:nvGraphicFramePr>
          <p:cNvPr id="5" name="Table 4">
            <a:extLst>
              <a:ext uri="{FF2B5EF4-FFF2-40B4-BE49-F238E27FC236}">
                <a16:creationId xmlns:a16="http://schemas.microsoft.com/office/drawing/2014/main" id="{3250EBBC-F980-B741-8152-F308D532F061}"/>
              </a:ext>
            </a:extLst>
          </p:cNvPr>
          <p:cNvGraphicFramePr>
            <a:graphicFrameLocks noGrp="1"/>
          </p:cNvGraphicFramePr>
          <p:nvPr/>
        </p:nvGraphicFramePr>
        <p:xfrm>
          <a:off x="1973943" y="1121733"/>
          <a:ext cx="8548915" cy="5199964"/>
        </p:xfrm>
        <a:graphic>
          <a:graphicData uri="http://schemas.openxmlformats.org/drawingml/2006/table">
            <a:tbl>
              <a:tblPr>
                <a:tableStyleId>{2D5ABB26-0587-4C30-8999-92F81FD0307C}</a:tableStyleId>
              </a:tblPr>
              <a:tblGrid>
                <a:gridCol w="4383315">
                  <a:extLst>
                    <a:ext uri="{9D8B030D-6E8A-4147-A177-3AD203B41FA5}">
                      <a16:colId xmlns:a16="http://schemas.microsoft.com/office/drawing/2014/main" val="182311584"/>
                    </a:ext>
                  </a:extLst>
                </a:gridCol>
                <a:gridCol w="2402704">
                  <a:extLst>
                    <a:ext uri="{9D8B030D-6E8A-4147-A177-3AD203B41FA5}">
                      <a16:colId xmlns:a16="http://schemas.microsoft.com/office/drawing/2014/main" val="535476013"/>
                    </a:ext>
                  </a:extLst>
                </a:gridCol>
                <a:gridCol w="1762896">
                  <a:extLst>
                    <a:ext uri="{9D8B030D-6E8A-4147-A177-3AD203B41FA5}">
                      <a16:colId xmlns:a16="http://schemas.microsoft.com/office/drawing/2014/main" val="278475733"/>
                    </a:ext>
                  </a:extLst>
                </a:gridCol>
              </a:tblGrid>
              <a:tr h="0">
                <a:tc>
                  <a:txBody>
                    <a:bodyPr/>
                    <a:lstStyle/>
                    <a:p>
                      <a:pPr algn="l" fontAlgn="b"/>
                      <a:endParaRPr lang="en-GB" sz="2400" b="1" i="0" u="none" strike="noStrike">
                        <a:solidFill>
                          <a:schemeClr val="bg1"/>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09AB"/>
                    </a:solidFill>
                  </a:tcPr>
                </a:tc>
                <a:tc>
                  <a:txBody>
                    <a:bodyPr/>
                    <a:lstStyle/>
                    <a:p>
                      <a:pPr algn="ctr" fontAlgn="b"/>
                      <a:r>
                        <a:rPr lang="en-GB" sz="2400" b="1" u="none" strike="noStrike" dirty="0">
                          <a:solidFill>
                            <a:schemeClr val="bg1"/>
                          </a:solidFill>
                          <a:effectLst/>
                        </a:rPr>
                        <a:t>N</a:t>
                      </a:r>
                      <a:endParaRPr lang="en-GB" sz="2400" b="1" i="0" u="none" strike="noStrike" dirty="0">
                        <a:solidFill>
                          <a:schemeClr val="bg1"/>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09AB"/>
                    </a:solidFill>
                  </a:tcPr>
                </a:tc>
                <a:tc>
                  <a:txBody>
                    <a:bodyPr/>
                    <a:lstStyle/>
                    <a:p>
                      <a:pPr algn="ctr" fontAlgn="b"/>
                      <a:r>
                        <a:rPr lang="en-GB" sz="2400" b="1" u="none" strike="noStrike" dirty="0">
                          <a:solidFill>
                            <a:schemeClr val="bg1"/>
                          </a:solidFill>
                          <a:effectLst/>
                        </a:rPr>
                        <a:t>%</a:t>
                      </a:r>
                      <a:endParaRPr lang="en-GB" sz="2400" b="1" i="0" u="none" strike="noStrike" dirty="0">
                        <a:solidFill>
                          <a:schemeClr val="bg1"/>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09AB"/>
                    </a:solidFill>
                  </a:tcPr>
                </a:tc>
                <a:extLst>
                  <a:ext uri="{0D108BD9-81ED-4DB2-BD59-A6C34878D82A}">
                    <a16:rowId xmlns:a16="http://schemas.microsoft.com/office/drawing/2014/main" val="3911250692"/>
                  </a:ext>
                </a:extLst>
              </a:tr>
              <a:tr h="120870">
                <a:tc gridSpan="3">
                  <a:txBody>
                    <a:bodyPr/>
                    <a:lstStyle/>
                    <a:p>
                      <a:pPr algn="l" fontAlgn="b"/>
                      <a:r>
                        <a:rPr lang="en-GB" sz="2400" b="1" u="none" strike="noStrike" dirty="0">
                          <a:solidFill>
                            <a:srgbClr val="000000"/>
                          </a:solidFill>
                          <a:effectLst/>
                        </a:rPr>
                        <a:t>Previous Postpartum Haemorrhage (PPH) </a:t>
                      </a:r>
                      <a:endParaRPr lang="en-GB" sz="2400" b="1"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b"/>
                      <a:endParaRPr lang="en-GB" sz="2400" b="0" i="0" u="none" strike="noStrike">
                        <a:solidFill>
                          <a:srgbClr val="000000"/>
                        </a:solidFill>
                        <a:effectLst/>
                        <a:latin typeface="Calibri" panose="020F0502020204030204" pitchFamily="34" charset="0"/>
                      </a:endParaRPr>
                    </a:p>
                  </a:txBody>
                  <a:tcPr marL="5666" marR="5666" marT="5666" marB="0" anchor="ctr"/>
                </a:tc>
                <a:tc hMerge="1">
                  <a:txBody>
                    <a:bodyPr/>
                    <a:lstStyle/>
                    <a:p>
                      <a:pPr algn="ctr" fontAlgn="b"/>
                      <a:endParaRPr lang="en-GB" sz="2400" b="0" i="0" u="none" strike="noStrike">
                        <a:solidFill>
                          <a:srgbClr val="000000"/>
                        </a:solidFill>
                        <a:effectLst/>
                        <a:latin typeface="Calibri" panose="020F0502020204030204" pitchFamily="34" charset="0"/>
                      </a:endParaRPr>
                    </a:p>
                  </a:txBody>
                  <a:tcPr marL="5666" marR="5666" marT="5666" marB="0" anchor="ctr"/>
                </a:tc>
                <a:extLst>
                  <a:ext uri="{0D108BD9-81ED-4DB2-BD59-A6C34878D82A}">
                    <a16:rowId xmlns:a16="http://schemas.microsoft.com/office/drawing/2014/main" val="4208244367"/>
                  </a:ext>
                </a:extLst>
              </a:tr>
              <a:tr h="120870">
                <a:tc>
                  <a:txBody>
                    <a:bodyPr/>
                    <a:lstStyle/>
                    <a:p>
                      <a:pPr algn="l" fontAlgn="b"/>
                      <a:r>
                        <a:rPr lang="en-GB" sz="2400" b="0" u="none" strike="noStrike" dirty="0">
                          <a:solidFill>
                            <a:srgbClr val="000000"/>
                          </a:solidFill>
                          <a:effectLst/>
                        </a:rPr>
                        <a:t>Yes</a:t>
                      </a:r>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145</a:t>
                      </a: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1.1</a:t>
                      </a:r>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484235"/>
                  </a:ext>
                </a:extLst>
              </a:tr>
              <a:tr h="120870">
                <a:tc>
                  <a:txBody>
                    <a:bodyPr/>
                    <a:lstStyle/>
                    <a:p>
                      <a:pPr algn="l" fontAlgn="b"/>
                      <a:r>
                        <a:rPr lang="en-GB" sz="2400" b="0" u="none" strike="noStrike" dirty="0">
                          <a:solidFill>
                            <a:srgbClr val="000000"/>
                          </a:solidFill>
                          <a:effectLst/>
                        </a:rPr>
                        <a:t>No</a:t>
                      </a:r>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13206</a:t>
                      </a: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97.6</a:t>
                      </a:r>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1431779"/>
                  </a:ext>
                </a:extLst>
              </a:tr>
              <a:tr h="120870">
                <a:tc>
                  <a:txBody>
                    <a:bodyPr/>
                    <a:lstStyle/>
                    <a:p>
                      <a:pPr algn="l" fontAlgn="b"/>
                      <a:r>
                        <a:rPr lang="en-GB" sz="2400" b="0" u="none" strike="noStrike" dirty="0">
                          <a:solidFill>
                            <a:srgbClr val="000000"/>
                          </a:solidFill>
                          <a:effectLst/>
                        </a:rPr>
                        <a:t>Unknown</a:t>
                      </a:r>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180</a:t>
                      </a:r>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1.3</a:t>
                      </a: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7998654"/>
                  </a:ext>
                </a:extLst>
              </a:tr>
              <a:tr h="120870">
                <a:tc>
                  <a:txBody>
                    <a:bodyPr/>
                    <a:lstStyle/>
                    <a:p>
                      <a:pPr algn="l" fontAlgn="b"/>
                      <a:endParaRPr lang="en-GB" sz="2400" b="0"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400" b="0"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400" b="0"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806011"/>
                  </a:ext>
                </a:extLst>
              </a:tr>
              <a:tr h="120870">
                <a:tc gridSpan="3">
                  <a:txBody>
                    <a:bodyPr/>
                    <a:lstStyle/>
                    <a:p>
                      <a:pPr algn="l" fontAlgn="b"/>
                      <a:r>
                        <a:rPr lang="en-GB" sz="2400" b="1" u="none" strike="noStrike" dirty="0">
                          <a:solidFill>
                            <a:srgbClr val="000000"/>
                          </a:solidFill>
                          <a:effectLst/>
                        </a:rPr>
                        <a:t>Antepartum Haemorrhage (APH) in Pregnancy </a:t>
                      </a:r>
                      <a:endParaRPr lang="en-GB" sz="2400" b="1"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b"/>
                      <a:endParaRPr lang="en-GB" sz="2400" b="0" i="0" u="none" strike="noStrike">
                        <a:solidFill>
                          <a:srgbClr val="000000"/>
                        </a:solidFill>
                        <a:effectLst/>
                        <a:latin typeface="Calibri" panose="020F0502020204030204" pitchFamily="34" charset="0"/>
                      </a:endParaRPr>
                    </a:p>
                  </a:txBody>
                  <a:tcPr marL="5666" marR="5666" marT="5666" marB="0" anchor="b"/>
                </a:tc>
                <a:tc hMerge="1">
                  <a:txBody>
                    <a:bodyPr/>
                    <a:lstStyle/>
                    <a:p>
                      <a:pPr algn="ctr" fontAlgn="b"/>
                      <a:endParaRPr lang="en-GB" sz="2400" b="0" i="0" u="none" strike="noStrike">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3770675600"/>
                  </a:ext>
                </a:extLst>
              </a:tr>
              <a:tr h="120870">
                <a:tc>
                  <a:txBody>
                    <a:bodyPr/>
                    <a:lstStyle/>
                    <a:p>
                      <a:pPr algn="l" fontAlgn="b"/>
                      <a:r>
                        <a:rPr lang="en-GB" sz="2400" b="0" u="none" strike="noStrike" dirty="0">
                          <a:solidFill>
                            <a:srgbClr val="000000"/>
                          </a:solidFill>
                          <a:effectLst/>
                        </a:rPr>
                        <a:t>Yes</a:t>
                      </a:r>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395</a:t>
                      </a:r>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2.9</a:t>
                      </a: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6586712"/>
                  </a:ext>
                </a:extLst>
              </a:tr>
              <a:tr h="120870">
                <a:tc>
                  <a:txBody>
                    <a:bodyPr/>
                    <a:lstStyle/>
                    <a:p>
                      <a:pPr algn="l" fontAlgn="b"/>
                      <a:r>
                        <a:rPr lang="en-GB" sz="2400" b="0" u="none" strike="noStrike" dirty="0">
                          <a:solidFill>
                            <a:srgbClr val="000000"/>
                          </a:solidFill>
                          <a:effectLst/>
                        </a:rPr>
                        <a:t>No </a:t>
                      </a:r>
                      <a:endParaRPr lang="en-GB" sz="2400" b="0"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13136</a:t>
                      </a: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97.1</a:t>
                      </a:r>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1335837"/>
                  </a:ext>
                </a:extLst>
              </a:tr>
              <a:tr h="120870">
                <a:tc>
                  <a:txBody>
                    <a:bodyPr/>
                    <a:lstStyle/>
                    <a:p>
                      <a:pPr algn="l" fontAlgn="b"/>
                      <a:endParaRPr lang="en-GB" sz="2400" b="0"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400" b="0"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400" b="0"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226928"/>
                  </a:ext>
                </a:extLst>
              </a:tr>
              <a:tr h="120870">
                <a:tc>
                  <a:txBody>
                    <a:bodyPr/>
                    <a:lstStyle/>
                    <a:p>
                      <a:pPr algn="l" fontAlgn="b"/>
                      <a:r>
                        <a:rPr lang="en-GB" sz="2400" b="1" u="none" strike="noStrike" dirty="0">
                          <a:solidFill>
                            <a:srgbClr val="000000"/>
                          </a:solidFill>
                          <a:effectLst/>
                        </a:rPr>
                        <a:t>APH present at admission (n=342)</a:t>
                      </a:r>
                      <a:endParaRPr lang="en-GB" sz="2400" b="1"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endParaRPr lang="en-GB" sz="2400" b="0"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endParaRPr lang="en-GB" sz="2400" b="0"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84327641"/>
                  </a:ext>
                </a:extLst>
              </a:tr>
              <a:tr h="120870">
                <a:tc>
                  <a:txBody>
                    <a:bodyPr/>
                    <a:lstStyle/>
                    <a:p>
                      <a:pPr algn="l" fontAlgn="b"/>
                      <a:r>
                        <a:rPr lang="en-GB" sz="2400" b="0" u="none" strike="noStrike" dirty="0">
                          <a:solidFill>
                            <a:srgbClr val="000000"/>
                          </a:solidFill>
                          <a:effectLst/>
                        </a:rPr>
                        <a:t>Yes</a:t>
                      </a:r>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213</a:t>
                      </a: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46.1</a:t>
                      </a: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6090764"/>
                  </a:ext>
                </a:extLst>
              </a:tr>
              <a:tr h="120870">
                <a:tc>
                  <a:txBody>
                    <a:bodyPr/>
                    <a:lstStyle/>
                    <a:p>
                      <a:pPr algn="l" fontAlgn="b"/>
                      <a:r>
                        <a:rPr lang="en-GB" sz="2400" b="0" u="none" strike="noStrike" dirty="0">
                          <a:solidFill>
                            <a:srgbClr val="000000"/>
                          </a:solidFill>
                          <a:effectLst/>
                        </a:rPr>
                        <a:t>No</a:t>
                      </a:r>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182</a:t>
                      </a: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400" b="0" u="none" strike="noStrike" dirty="0">
                          <a:solidFill>
                            <a:srgbClr val="000000"/>
                          </a:solidFill>
                          <a:effectLst/>
                        </a:rPr>
                        <a:t>53.9</a:t>
                      </a: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299568"/>
                  </a:ext>
                </a:extLst>
              </a:tr>
              <a:tr h="120870">
                <a:tc>
                  <a:txBody>
                    <a:bodyPr/>
                    <a:lstStyle/>
                    <a:p>
                      <a:pPr algn="l" fontAlgn="b"/>
                      <a:endParaRPr lang="en-GB" sz="2400" b="0"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2400" b="0" i="0" u="none" strike="noStrike">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2400" b="0" i="0" u="none" strike="noStrike" dirty="0">
                        <a:solidFill>
                          <a:srgbClr val="000000"/>
                        </a:solidFill>
                        <a:effectLst/>
                        <a:latin typeface="Calibri" panose="020F0502020204030204" pitchFamily="34" charset="0"/>
                      </a:endParaRPr>
                    </a:p>
                  </a:txBody>
                  <a:tcPr marL="5666" marR="5666" marT="5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1640740"/>
                  </a:ext>
                </a:extLst>
              </a:tr>
            </a:tbl>
          </a:graphicData>
        </a:graphic>
      </p:graphicFrame>
    </p:spTree>
    <p:extLst>
      <p:ext uri="{BB962C8B-B14F-4D97-AF65-F5344CB8AC3E}">
        <p14:creationId xmlns:p14="http://schemas.microsoft.com/office/powerpoint/2010/main" val="1542928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CCF56C0-0F4F-0044-8167-F1A1D8D1CAED}"/>
              </a:ext>
            </a:extLst>
          </p:cNvPr>
          <p:cNvGraphicFramePr>
            <a:graphicFrameLocks noGrp="1"/>
          </p:cNvGraphicFramePr>
          <p:nvPr/>
        </p:nvGraphicFramePr>
        <p:xfrm>
          <a:off x="820903" y="788737"/>
          <a:ext cx="9986294" cy="5826561"/>
        </p:xfrm>
        <a:graphic>
          <a:graphicData uri="http://schemas.openxmlformats.org/drawingml/2006/table">
            <a:tbl>
              <a:tblPr>
                <a:tableStyleId>{2D5ABB26-0587-4C30-8999-92F81FD0307C}</a:tableStyleId>
              </a:tblPr>
              <a:tblGrid>
                <a:gridCol w="4150186">
                  <a:extLst>
                    <a:ext uri="{9D8B030D-6E8A-4147-A177-3AD203B41FA5}">
                      <a16:colId xmlns:a16="http://schemas.microsoft.com/office/drawing/2014/main" val="222975236"/>
                    </a:ext>
                  </a:extLst>
                </a:gridCol>
                <a:gridCol w="3776807">
                  <a:extLst>
                    <a:ext uri="{9D8B030D-6E8A-4147-A177-3AD203B41FA5}">
                      <a16:colId xmlns:a16="http://schemas.microsoft.com/office/drawing/2014/main" val="3408655079"/>
                    </a:ext>
                  </a:extLst>
                </a:gridCol>
                <a:gridCol w="2059301">
                  <a:extLst>
                    <a:ext uri="{9D8B030D-6E8A-4147-A177-3AD203B41FA5}">
                      <a16:colId xmlns:a16="http://schemas.microsoft.com/office/drawing/2014/main" val="715579821"/>
                    </a:ext>
                  </a:extLst>
                </a:gridCol>
              </a:tblGrid>
              <a:tr h="50417">
                <a:tc>
                  <a:txBody>
                    <a:bodyPr/>
                    <a:lstStyle/>
                    <a:p>
                      <a:pPr algn="l" fontAlgn="b"/>
                      <a:endParaRPr lang="en-GB" sz="2200" b="1" i="0" u="none" strike="noStrike">
                        <a:solidFill>
                          <a:schemeClr val="bg1"/>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09AB"/>
                    </a:solidFill>
                  </a:tcPr>
                </a:tc>
                <a:tc>
                  <a:txBody>
                    <a:bodyPr/>
                    <a:lstStyle/>
                    <a:p>
                      <a:pPr algn="ctr" fontAlgn="b"/>
                      <a:r>
                        <a:rPr lang="en-GB" sz="2400" b="1" u="none" strike="noStrike" dirty="0">
                          <a:solidFill>
                            <a:schemeClr val="bg1"/>
                          </a:solidFill>
                          <a:effectLst/>
                        </a:rPr>
                        <a:t>N</a:t>
                      </a:r>
                      <a:endParaRPr lang="en-GB" sz="2400" b="1" i="0" u="none" strike="noStrike" dirty="0">
                        <a:solidFill>
                          <a:schemeClr val="bg1"/>
                        </a:solidFill>
                        <a:effectLst/>
                        <a:latin typeface="Calibri"/>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09AB"/>
                    </a:solidFill>
                  </a:tcPr>
                </a:tc>
                <a:tc>
                  <a:txBody>
                    <a:bodyPr/>
                    <a:lstStyle/>
                    <a:p>
                      <a:pPr algn="ctr" fontAlgn="b"/>
                      <a:r>
                        <a:rPr lang="en-GB" sz="2400" b="1" u="none" strike="noStrike" dirty="0">
                          <a:solidFill>
                            <a:schemeClr val="bg1"/>
                          </a:solidFill>
                          <a:effectLst/>
                        </a:rPr>
                        <a:t>%</a:t>
                      </a:r>
                      <a:endParaRPr lang="en-GB" sz="2400" b="1" i="0" u="none" strike="noStrike" dirty="0">
                        <a:solidFill>
                          <a:schemeClr val="bg1"/>
                        </a:solidFill>
                        <a:effectLst/>
                        <a:latin typeface="Calibri"/>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09AB"/>
                    </a:solidFill>
                  </a:tcPr>
                </a:tc>
                <a:extLst>
                  <a:ext uri="{0D108BD9-81ED-4DB2-BD59-A6C34878D82A}">
                    <a16:rowId xmlns:a16="http://schemas.microsoft.com/office/drawing/2014/main" val="2462184561"/>
                  </a:ext>
                </a:extLst>
              </a:tr>
              <a:tr h="120870">
                <a:tc>
                  <a:txBody>
                    <a:bodyPr/>
                    <a:lstStyle/>
                    <a:p>
                      <a:pPr algn="l" fontAlgn="b"/>
                      <a:r>
                        <a:rPr lang="en-GB" sz="2200" b="1" u="none" strike="noStrike" dirty="0">
                          <a:solidFill>
                            <a:srgbClr val="000000"/>
                          </a:solidFill>
                          <a:effectLst/>
                        </a:rPr>
                        <a:t>Diabetes</a:t>
                      </a:r>
                      <a:endParaRPr lang="en-GB" sz="2200" b="1"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endParaRPr lang="en-GB" sz="2200" b="0" i="0" u="none" strike="noStrike">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endParaRPr lang="en-GB" sz="2200" b="0" i="0" u="none" strike="noStrike">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82728882"/>
                  </a:ext>
                </a:extLst>
              </a:tr>
              <a:tr h="120870">
                <a:tc>
                  <a:txBody>
                    <a:bodyPr/>
                    <a:lstStyle/>
                    <a:p>
                      <a:pPr algn="l" fontAlgn="b"/>
                      <a:r>
                        <a:rPr lang="en-GB" sz="2200" b="0" u="none" strike="noStrike" dirty="0">
                          <a:solidFill>
                            <a:srgbClr val="000000"/>
                          </a:solidFill>
                          <a:effectLst/>
                        </a:rPr>
                        <a:t>None</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13446</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99.4</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152037"/>
                  </a:ext>
                </a:extLst>
              </a:tr>
              <a:tr h="120870">
                <a:tc>
                  <a:txBody>
                    <a:bodyPr/>
                    <a:lstStyle/>
                    <a:p>
                      <a:pPr algn="l" fontAlgn="b"/>
                      <a:r>
                        <a:rPr lang="en-GB" sz="2200" b="0" u="none" strike="noStrike" dirty="0">
                          <a:solidFill>
                            <a:srgbClr val="000000"/>
                          </a:solidFill>
                          <a:effectLst/>
                        </a:rPr>
                        <a:t>Type 1</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20</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0.2</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8087237"/>
                  </a:ext>
                </a:extLst>
              </a:tr>
              <a:tr h="120870">
                <a:tc>
                  <a:txBody>
                    <a:bodyPr/>
                    <a:lstStyle/>
                    <a:p>
                      <a:pPr algn="l" fontAlgn="b"/>
                      <a:r>
                        <a:rPr lang="en-GB" sz="2200" b="0" u="none" strike="noStrike" dirty="0">
                          <a:solidFill>
                            <a:srgbClr val="000000"/>
                          </a:solidFill>
                          <a:effectLst/>
                        </a:rPr>
                        <a:t>Type 2</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6</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0.0</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2173989"/>
                  </a:ext>
                </a:extLst>
              </a:tr>
              <a:tr h="120870">
                <a:tc>
                  <a:txBody>
                    <a:bodyPr/>
                    <a:lstStyle/>
                    <a:p>
                      <a:pPr algn="l" fontAlgn="b"/>
                      <a:r>
                        <a:rPr lang="en-GB" sz="2200" b="0" u="none" strike="noStrike" dirty="0">
                          <a:solidFill>
                            <a:srgbClr val="000000"/>
                          </a:solidFill>
                          <a:effectLst/>
                        </a:rPr>
                        <a:t>Gestational </a:t>
                      </a:r>
                      <a:endParaRPr lang="en-GB" sz="2200" b="0" i="0" u="none" strike="noStrike">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59</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0.4</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156192"/>
                  </a:ext>
                </a:extLst>
              </a:tr>
              <a:tr h="120870">
                <a:tc gridSpan="3">
                  <a:txBody>
                    <a:bodyPr/>
                    <a:lstStyle/>
                    <a:p>
                      <a:pPr algn="l" fontAlgn="b"/>
                      <a:r>
                        <a:rPr lang="en-GB" sz="2200" b="1" u="none" strike="noStrike" dirty="0">
                          <a:solidFill>
                            <a:srgbClr val="000000"/>
                          </a:solidFill>
                          <a:effectLst/>
                        </a:rPr>
                        <a:t>Hypertensive disease in pregnancy</a:t>
                      </a:r>
                      <a:endParaRPr lang="en-GB" sz="2200" b="1"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l" fontAlgn="b"/>
                      <a:endParaRPr lang="en-GB" sz="2400" b="0" i="0" u="none" strike="noStrike">
                        <a:solidFill>
                          <a:srgbClr val="000000"/>
                        </a:solidFill>
                        <a:effectLst/>
                        <a:latin typeface="Calibri" panose="020F0502020204030204" pitchFamily="34" charset="0"/>
                      </a:endParaRPr>
                    </a:p>
                  </a:txBody>
                  <a:tcPr marL="5666" marR="5666" marT="5666" marB="0" anchor="b">
                    <a:lnL>
                      <a:noFill/>
                    </a:lnL>
                    <a:lnR>
                      <a:noFill/>
                    </a:lnR>
                    <a:lnT>
                      <a:noFill/>
                    </a:lnT>
                    <a:lnB>
                      <a:noFill/>
                    </a:lnB>
                  </a:tcPr>
                </a:tc>
                <a:tc hMerge="1">
                  <a:txBody>
                    <a:bodyPr/>
                    <a:lstStyle/>
                    <a:p>
                      <a:pPr algn="l" fontAlgn="b"/>
                      <a:endParaRPr lang="en-GB" sz="2400" b="0" i="0" u="none" strike="noStrike">
                        <a:solidFill>
                          <a:srgbClr val="000000"/>
                        </a:solidFill>
                        <a:effectLst/>
                        <a:latin typeface="Calibri" panose="020F0502020204030204" pitchFamily="34" charset="0"/>
                      </a:endParaRPr>
                    </a:p>
                  </a:txBody>
                  <a:tcPr marL="5666" marR="5666" marT="5666" marB="0" anchor="b">
                    <a:lnL>
                      <a:noFill/>
                    </a:lnL>
                    <a:lnR>
                      <a:noFill/>
                    </a:lnR>
                    <a:lnT>
                      <a:noFill/>
                    </a:lnT>
                    <a:lnB>
                      <a:noFill/>
                    </a:lnB>
                  </a:tcPr>
                </a:tc>
                <a:extLst>
                  <a:ext uri="{0D108BD9-81ED-4DB2-BD59-A6C34878D82A}">
                    <a16:rowId xmlns:a16="http://schemas.microsoft.com/office/drawing/2014/main" val="1529725628"/>
                  </a:ext>
                </a:extLst>
              </a:tr>
              <a:tr h="120870">
                <a:tc>
                  <a:txBody>
                    <a:bodyPr/>
                    <a:lstStyle/>
                    <a:p>
                      <a:pPr algn="l" fontAlgn="b"/>
                      <a:r>
                        <a:rPr lang="en-GB" sz="2200" b="0" u="none" strike="noStrike" dirty="0">
                          <a:solidFill>
                            <a:srgbClr val="000000"/>
                          </a:solidFill>
                          <a:effectLst/>
                        </a:rPr>
                        <a:t>None</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12485</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92.3</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4215062"/>
                  </a:ext>
                </a:extLst>
              </a:tr>
              <a:tr h="120870">
                <a:tc>
                  <a:txBody>
                    <a:bodyPr/>
                    <a:lstStyle/>
                    <a:p>
                      <a:pPr algn="l" fontAlgn="b"/>
                      <a:r>
                        <a:rPr lang="en-GB" sz="2200" b="0" u="none" strike="noStrike" dirty="0">
                          <a:solidFill>
                            <a:srgbClr val="000000"/>
                          </a:solidFill>
                          <a:effectLst/>
                        </a:rPr>
                        <a:t>Pre-eclampsia </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284</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2.1</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756115"/>
                  </a:ext>
                </a:extLst>
              </a:tr>
              <a:tr h="120870">
                <a:tc>
                  <a:txBody>
                    <a:bodyPr/>
                    <a:lstStyle/>
                    <a:p>
                      <a:pPr algn="l" fontAlgn="b"/>
                      <a:r>
                        <a:rPr lang="en-GB" sz="2200" b="0" u="none" strike="noStrike" dirty="0">
                          <a:solidFill>
                            <a:srgbClr val="000000"/>
                          </a:solidFill>
                          <a:effectLst/>
                        </a:rPr>
                        <a:t>eclampsia</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41</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0.3</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9960462"/>
                  </a:ext>
                </a:extLst>
              </a:tr>
              <a:tr h="120870">
                <a:tc>
                  <a:txBody>
                    <a:bodyPr/>
                    <a:lstStyle/>
                    <a:p>
                      <a:pPr algn="l" fontAlgn="b"/>
                      <a:r>
                        <a:rPr lang="en-GB" sz="2200" b="0" u="none" strike="noStrike" dirty="0">
                          <a:solidFill>
                            <a:srgbClr val="000000"/>
                          </a:solidFill>
                          <a:effectLst/>
                        </a:rPr>
                        <a:t>Pregnancy induced hypertension </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673</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5.0</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3888280"/>
                  </a:ext>
                </a:extLst>
              </a:tr>
              <a:tr h="120870">
                <a:tc>
                  <a:txBody>
                    <a:bodyPr/>
                    <a:lstStyle/>
                    <a:p>
                      <a:pPr algn="l" fontAlgn="b"/>
                      <a:r>
                        <a:rPr lang="en-GB" sz="2200" b="0" u="none" strike="noStrike" dirty="0">
                          <a:solidFill>
                            <a:srgbClr val="000000"/>
                          </a:solidFill>
                          <a:effectLst/>
                        </a:rPr>
                        <a:t>Pre-existing hypertension </a:t>
                      </a:r>
                      <a:endParaRPr lang="en-GB" sz="2200" b="0" i="0" u="none" strike="noStrike">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53</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0.4</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9304162"/>
                  </a:ext>
                </a:extLst>
              </a:tr>
              <a:tr h="120870">
                <a:tc>
                  <a:txBody>
                    <a:bodyPr/>
                    <a:lstStyle/>
                    <a:p>
                      <a:pPr algn="l" fontAlgn="b"/>
                      <a:r>
                        <a:rPr lang="en-GB" sz="2200" b="1" u="none" strike="noStrike" dirty="0">
                          <a:solidFill>
                            <a:srgbClr val="000000"/>
                          </a:solidFill>
                          <a:effectLst/>
                        </a:rPr>
                        <a:t>Placenta abnormalities </a:t>
                      </a:r>
                      <a:endParaRPr lang="en-GB" sz="2200" b="1" i="0" u="none" strike="noStrike">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endParaRPr lang="en-GB" sz="2200" b="1" i="0" u="none" strike="noStrike">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endParaRPr lang="en-GB" sz="2200" b="1" i="0" u="none" strike="noStrike">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70452564"/>
                  </a:ext>
                </a:extLst>
              </a:tr>
              <a:tr h="120870">
                <a:tc>
                  <a:txBody>
                    <a:bodyPr/>
                    <a:lstStyle/>
                    <a:p>
                      <a:pPr algn="l" fontAlgn="b"/>
                      <a:r>
                        <a:rPr lang="en-GB" sz="2200" b="0" u="none" strike="noStrike" dirty="0">
                          <a:solidFill>
                            <a:srgbClr val="000000"/>
                          </a:solidFill>
                          <a:effectLst/>
                        </a:rPr>
                        <a:t>None </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13098</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96.9</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3325397"/>
                  </a:ext>
                </a:extLst>
              </a:tr>
              <a:tr h="120870">
                <a:tc>
                  <a:txBody>
                    <a:bodyPr/>
                    <a:lstStyle/>
                    <a:p>
                      <a:pPr algn="l" fontAlgn="b"/>
                      <a:r>
                        <a:rPr lang="en-GB" sz="2200" b="0" u="none" strike="noStrike" dirty="0">
                          <a:solidFill>
                            <a:srgbClr val="000000"/>
                          </a:solidFill>
                          <a:effectLst/>
                        </a:rPr>
                        <a:t>Abruption </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392</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2.9</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7026101"/>
                  </a:ext>
                </a:extLst>
              </a:tr>
              <a:tr h="120870">
                <a:tc>
                  <a:txBody>
                    <a:bodyPr/>
                    <a:lstStyle/>
                    <a:p>
                      <a:pPr algn="l" fontAlgn="b"/>
                      <a:r>
                        <a:rPr lang="en-GB" sz="2200" b="0" u="none" strike="noStrike" dirty="0">
                          <a:solidFill>
                            <a:srgbClr val="000000"/>
                          </a:solidFill>
                          <a:effectLst/>
                        </a:rPr>
                        <a:t>Previa </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34</a:t>
                      </a: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200" b="0" u="none" strike="noStrike" dirty="0">
                          <a:solidFill>
                            <a:srgbClr val="000000"/>
                          </a:solidFill>
                          <a:effectLst/>
                        </a:rPr>
                        <a:t>0.3</a:t>
                      </a:r>
                      <a:endParaRPr lang="en-GB" sz="2200" b="0" i="0" u="none" strike="noStrike" dirty="0">
                        <a:solidFill>
                          <a:srgbClr val="000000"/>
                        </a:solidFill>
                        <a:effectLst/>
                        <a:latin typeface="Calibri" panose="020F0502020204030204" pitchFamily="34" charset="0"/>
                      </a:endParaRPr>
                    </a:p>
                  </a:txBody>
                  <a:tcPr marL="5666" marR="5666" marT="5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9046855"/>
                  </a:ext>
                </a:extLst>
              </a:tr>
              <a:tr h="120870">
                <a:tc>
                  <a:txBody>
                    <a:bodyPr/>
                    <a:lstStyle/>
                    <a:p>
                      <a:pPr lvl="0" algn="l">
                        <a:buNone/>
                      </a:pPr>
                      <a:r>
                        <a:rPr lang="en-GB" sz="2200" b="0" u="none" strike="noStrike" dirty="0">
                          <a:solidFill>
                            <a:srgbClr val="000000"/>
                          </a:solidFill>
                          <a:effectLst/>
                        </a:rPr>
                        <a:t>Accreta</a:t>
                      </a:r>
                    </a:p>
                  </a:txBody>
                  <a:tcPr marL="5665" marR="5665" marT="566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GB" sz="2200" b="0" u="none" strike="noStrike" dirty="0">
                          <a:solidFill>
                            <a:srgbClr val="000000"/>
                          </a:solidFill>
                          <a:effectLst/>
                        </a:rPr>
                        <a:t>2</a:t>
                      </a:r>
                    </a:p>
                  </a:txBody>
                  <a:tcPr marL="5665" marR="5665" marT="566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GB" sz="2200" b="0" u="none" strike="noStrike" dirty="0">
                          <a:solidFill>
                            <a:srgbClr val="000000"/>
                          </a:solidFill>
                          <a:effectLst/>
                        </a:rPr>
                        <a:t>0.0</a:t>
                      </a:r>
                    </a:p>
                  </a:txBody>
                  <a:tcPr marL="5665" marR="5665" marT="5665"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514353940"/>
                  </a:ext>
                </a:extLst>
              </a:tr>
            </a:tbl>
          </a:graphicData>
        </a:graphic>
      </p:graphicFrame>
      <p:sp>
        <p:nvSpPr>
          <p:cNvPr id="5" name="Title 1">
            <a:extLst>
              <a:ext uri="{FF2B5EF4-FFF2-40B4-BE49-F238E27FC236}">
                <a16:creationId xmlns:a16="http://schemas.microsoft.com/office/drawing/2014/main" id="{0462B6E9-AF88-6B42-BFEF-9D59F77CA9BA}"/>
              </a:ext>
            </a:extLst>
          </p:cNvPr>
          <p:cNvSpPr>
            <a:spLocks noGrp="1"/>
          </p:cNvSpPr>
          <p:nvPr>
            <p:ph type="title"/>
          </p:nvPr>
        </p:nvSpPr>
        <p:spPr>
          <a:xfrm>
            <a:off x="0" y="0"/>
            <a:ext cx="12192001" cy="682171"/>
          </a:xfrm>
          <a:solidFill>
            <a:schemeClr val="bg1">
              <a:lumMod val="85000"/>
            </a:schemeClr>
          </a:solidFill>
        </p:spPr>
        <p:txBody>
          <a:bodyPr vert="horz" lIns="91440" tIns="45720" rIns="91440" bIns="45720" rtlCol="0" anchor="b">
            <a:normAutofit/>
          </a:bodyPr>
          <a:lstStyle/>
          <a:p>
            <a:pPr algn="ctr"/>
            <a:r>
              <a:rPr lang="en-US" sz="3600" b="1" dirty="0">
                <a:solidFill>
                  <a:srgbClr val="AB09AB"/>
                </a:solidFill>
                <a:latin typeface="+mn-lt"/>
                <a:ea typeface="+mn-ea"/>
                <a:cs typeface="+mn-cs"/>
              </a:rPr>
              <a:t>BASELINE CHARACTERISTICS </a:t>
            </a:r>
          </a:p>
        </p:txBody>
      </p:sp>
    </p:spTree>
    <p:extLst>
      <p:ext uri="{BB962C8B-B14F-4D97-AF65-F5344CB8AC3E}">
        <p14:creationId xmlns:p14="http://schemas.microsoft.com/office/powerpoint/2010/main" val="24737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AC91A1-DD08-9641-A215-C4E320716088}"/>
              </a:ext>
            </a:extLst>
          </p:cNvPr>
          <p:cNvSpPr txBox="1"/>
          <p:nvPr/>
        </p:nvSpPr>
        <p:spPr>
          <a:xfrm>
            <a:off x="732794" y="4066674"/>
            <a:ext cx="10339057" cy="1754326"/>
          </a:xfrm>
          <a:prstGeom prst="rect">
            <a:avLst/>
          </a:prstGeom>
          <a:noFill/>
        </p:spPr>
        <p:txBody>
          <a:bodyPr wrap="square" rtlCol="0">
            <a:spAutoFit/>
          </a:bodyPr>
          <a:lstStyle/>
          <a:p>
            <a:pPr algn="ctr"/>
            <a:r>
              <a:rPr lang="en-GB" sz="5400" b="1" dirty="0">
                <a:cs typeface="Arial" panose="020B0604020202020204" pitchFamily="34" charset="0"/>
              </a:rPr>
              <a:t>Lessons Learnt - </a:t>
            </a:r>
            <a:r>
              <a:rPr lang="en-US" sz="5400" b="1" dirty="0">
                <a:cs typeface="Arial" panose="020B0604020202020204" pitchFamily="34" charset="0"/>
              </a:rPr>
              <a:t>Value of Clinical Diagnosis Of PPH</a:t>
            </a:r>
            <a:endParaRPr lang="en-GB" sz="5400" b="1" dirty="0">
              <a:cs typeface="Arial" panose="020B0604020202020204" pitchFamily="34" charset="0"/>
            </a:endParaRPr>
          </a:p>
        </p:txBody>
      </p:sp>
      <p:pic>
        <p:nvPicPr>
          <p:cNvPr id="5" name="Picture 4">
            <a:extLst>
              <a:ext uri="{FF2B5EF4-FFF2-40B4-BE49-F238E27FC236}">
                <a16:creationId xmlns:a16="http://schemas.microsoft.com/office/drawing/2014/main" id="{F727C949-1BF4-4C4E-8FB4-AA5D59E7F565}"/>
              </a:ext>
            </a:extLst>
          </p:cNvPr>
          <p:cNvPicPr/>
          <p:nvPr/>
        </p:nvPicPr>
        <p:blipFill>
          <a:blip r:embed="rId2">
            <a:extLst>
              <a:ext uri="{28A0092B-C50C-407E-A947-70E740481C1C}">
                <a14:useLocalDpi xmlns:a14="http://schemas.microsoft.com/office/drawing/2010/main" val="0"/>
              </a:ext>
            </a:extLst>
          </a:blip>
          <a:srcRect b="12305"/>
          <a:stretch>
            <a:fillRect/>
          </a:stretch>
        </p:blipFill>
        <p:spPr bwMode="auto">
          <a:xfrm>
            <a:off x="2021307" y="637674"/>
            <a:ext cx="7928810" cy="3429000"/>
          </a:xfrm>
          <a:prstGeom prst="rect">
            <a:avLst/>
          </a:prstGeom>
          <a:noFill/>
          <a:ln>
            <a:noFill/>
          </a:ln>
        </p:spPr>
      </p:pic>
    </p:spTree>
    <p:extLst>
      <p:ext uri="{BB962C8B-B14F-4D97-AF65-F5344CB8AC3E}">
        <p14:creationId xmlns:p14="http://schemas.microsoft.com/office/powerpoint/2010/main" val="60118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62B6E9-AF88-6B42-BFEF-9D59F77CA9BA}"/>
              </a:ext>
            </a:extLst>
          </p:cNvPr>
          <p:cNvSpPr>
            <a:spLocks noGrp="1"/>
          </p:cNvSpPr>
          <p:nvPr>
            <p:ph type="title"/>
          </p:nvPr>
        </p:nvSpPr>
        <p:spPr>
          <a:xfrm>
            <a:off x="0" y="0"/>
            <a:ext cx="12192001" cy="682171"/>
          </a:xfrm>
          <a:solidFill>
            <a:schemeClr val="bg1">
              <a:lumMod val="85000"/>
            </a:schemeClr>
          </a:solidFill>
        </p:spPr>
        <p:txBody>
          <a:bodyPr vert="horz" lIns="91440" tIns="45720" rIns="91440" bIns="45720" rtlCol="0" anchor="b">
            <a:normAutofit/>
          </a:bodyPr>
          <a:lstStyle/>
          <a:p>
            <a:pPr algn="ctr"/>
            <a:r>
              <a:rPr lang="en-US" sz="3600" b="1" dirty="0">
                <a:solidFill>
                  <a:srgbClr val="AB09AB"/>
                </a:solidFill>
                <a:latin typeface="+mn-lt"/>
                <a:ea typeface="+mn-ea"/>
                <a:cs typeface="+mn-cs"/>
              </a:rPr>
              <a:t>CLINICAL DIAGNOSIS OF PPH</a:t>
            </a:r>
          </a:p>
        </p:txBody>
      </p:sp>
      <p:sp>
        <p:nvSpPr>
          <p:cNvPr id="8" name="TextBox 7">
            <a:extLst>
              <a:ext uri="{FF2B5EF4-FFF2-40B4-BE49-F238E27FC236}">
                <a16:creationId xmlns:a16="http://schemas.microsoft.com/office/drawing/2014/main" id="{E3B5043E-1B5C-BCF4-84A8-A7FDAC53246B}"/>
              </a:ext>
            </a:extLst>
          </p:cNvPr>
          <p:cNvSpPr txBox="1"/>
          <p:nvPr/>
        </p:nvSpPr>
        <p:spPr>
          <a:xfrm>
            <a:off x="279731" y="797510"/>
            <a:ext cx="10801353" cy="5262979"/>
          </a:xfrm>
          <a:prstGeom prst="rect">
            <a:avLst/>
          </a:prstGeom>
          <a:noFill/>
        </p:spPr>
        <p:txBody>
          <a:bodyPr wrap="square">
            <a:spAutoFit/>
          </a:body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Is the clinical diagnosis of PPH a good outcome measure for PPH?</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Analysis of blinded data from 4,521 WOMAN-2 trial participants to confirm the utility of “Clinical diagnosis of PPH”</a:t>
            </a:r>
          </a:p>
          <a:p>
            <a:endParaRPr lang="en-US" sz="2400" dirty="0"/>
          </a:p>
          <a:p>
            <a:pPr marL="342900" indent="-342900">
              <a:buFont typeface="Arial" panose="020B0604020202020204" pitchFamily="34" charset="0"/>
              <a:buChar char="•"/>
            </a:pPr>
            <a:r>
              <a:rPr lang="en-US" sz="2400" dirty="0"/>
              <a:t>Clinical diagnosis of PPH was compared with:</a:t>
            </a:r>
          </a:p>
          <a:p>
            <a:pPr marL="800100" lvl="1" indent="-342900">
              <a:buFont typeface="Arial" panose="020B0604020202020204" pitchFamily="34" charset="0"/>
              <a:buChar char="•"/>
            </a:pPr>
            <a:r>
              <a:rPr lang="en-US" sz="2400" dirty="0"/>
              <a:t>Measurement of blood loss</a:t>
            </a:r>
          </a:p>
          <a:p>
            <a:pPr marL="800100" lvl="1" indent="-342900">
              <a:buFont typeface="Arial" panose="020B0604020202020204" pitchFamily="34" charset="0"/>
              <a:buChar char="•"/>
            </a:pPr>
            <a:r>
              <a:rPr lang="en-US" sz="2400" dirty="0"/>
              <a:t>Shock index </a:t>
            </a:r>
          </a:p>
          <a:p>
            <a:pPr marL="800100" lvl="1" indent="-342900">
              <a:buFont typeface="Arial" panose="020B0604020202020204" pitchFamily="34" charset="0"/>
              <a:buChar char="•"/>
            </a:pPr>
            <a:r>
              <a:rPr lang="en-US" sz="2400" dirty="0"/>
              <a:t>Fatigue test(modified fatigue symptom inventory [MFSI])</a:t>
            </a:r>
          </a:p>
          <a:p>
            <a:pPr marL="800100" lvl="1" indent="-342900">
              <a:buFont typeface="Arial" panose="020B0604020202020204" pitchFamily="34" charset="0"/>
              <a:buChar char="•"/>
            </a:pPr>
            <a:r>
              <a:rPr lang="en-US" sz="2400" dirty="0"/>
              <a:t>Physical endurance (six-minute walk test) and breathlessness.</a:t>
            </a:r>
          </a:p>
          <a:p>
            <a:pPr lvl="1"/>
            <a:r>
              <a:rPr lang="en-US" sz="2400" dirty="0"/>
              <a:t>	</a:t>
            </a:r>
          </a:p>
          <a:p>
            <a:pPr marL="342900" indent="-342900">
              <a:buFont typeface="Arial" panose="020B0604020202020204" pitchFamily="34" charset="0"/>
              <a:buChar char="•"/>
            </a:pPr>
            <a:r>
              <a:rPr lang="en-US" sz="2400" dirty="0"/>
              <a:t>Sensitivity and specificity of PPH diagnosis was determined</a:t>
            </a:r>
          </a:p>
          <a:p>
            <a:pPr marL="342900" indent="-342900">
              <a:buFont typeface="Arial" panose="020B0604020202020204" pitchFamily="34" charset="0"/>
              <a:buChar char="•"/>
            </a:pPr>
            <a:endParaRPr lang="en-US" sz="2400" dirty="0"/>
          </a:p>
        </p:txBody>
      </p:sp>
      <p:sp>
        <p:nvSpPr>
          <p:cNvPr id="13" name="TextBox 12">
            <a:extLst>
              <a:ext uri="{FF2B5EF4-FFF2-40B4-BE49-F238E27FC236}">
                <a16:creationId xmlns:a16="http://schemas.microsoft.com/office/drawing/2014/main" id="{80112CA4-4DE3-1A14-9272-B1F058EEE0E7}"/>
              </a:ext>
            </a:extLst>
          </p:cNvPr>
          <p:cNvSpPr txBox="1"/>
          <p:nvPr/>
        </p:nvSpPr>
        <p:spPr>
          <a:xfrm>
            <a:off x="0" y="6596390"/>
            <a:ext cx="6448926" cy="261610"/>
          </a:xfrm>
          <a:prstGeom prst="rect">
            <a:avLst/>
          </a:prstGeom>
          <a:noFill/>
        </p:spPr>
        <p:txBody>
          <a:bodyPr wrap="square">
            <a:spAutoFit/>
          </a:bodyPr>
          <a:lstStyle/>
          <a:p>
            <a:pPr>
              <a:spcAft>
                <a:spcPts val="600"/>
              </a:spcAft>
            </a:pPr>
            <a:r>
              <a:rPr lang="en-GB" sz="1100" dirty="0"/>
              <a:t>Brenner </a:t>
            </a:r>
            <a:r>
              <a:rPr lang="en-GB" sz="1100" i="1" dirty="0"/>
              <a:t>et al.</a:t>
            </a:r>
            <a:r>
              <a:rPr lang="en-GB" sz="1100" dirty="0"/>
              <a:t> Trials. 2023; https://doi.org/10.1186/s13063-022-06140-z</a:t>
            </a:r>
            <a:endParaRPr lang="en-NG" sz="1100" dirty="0"/>
          </a:p>
        </p:txBody>
      </p:sp>
    </p:spTree>
    <p:extLst>
      <p:ext uri="{BB962C8B-B14F-4D97-AF65-F5344CB8AC3E}">
        <p14:creationId xmlns:p14="http://schemas.microsoft.com/office/powerpoint/2010/main" val="1769707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62B6E9-AF88-6B42-BFEF-9D59F77CA9BA}"/>
              </a:ext>
            </a:extLst>
          </p:cNvPr>
          <p:cNvSpPr>
            <a:spLocks noGrp="1"/>
          </p:cNvSpPr>
          <p:nvPr>
            <p:ph type="title"/>
          </p:nvPr>
        </p:nvSpPr>
        <p:spPr>
          <a:xfrm>
            <a:off x="0" y="0"/>
            <a:ext cx="12192001" cy="682171"/>
          </a:xfrm>
          <a:solidFill>
            <a:schemeClr val="bg1">
              <a:lumMod val="85000"/>
            </a:schemeClr>
          </a:solidFill>
        </p:spPr>
        <p:txBody>
          <a:bodyPr vert="horz" lIns="91440" tIns="45720" rIns="91440" bIns="45720" rtlCol="0" anchor="b">
            <a:normAutofit/>
          </a:bodyPr>
          <a:lstStyle/>
          <a:p>
            <a:pPr algn="ctr"/>
            <a:r>
              <a:rPr lang="en-US" sz="3600" b="1" dirty="0">
                <a:solidFill>
                  <a:srgbClr val="AB09AB"/>
                </a:solidFill>
                <a:latin typeface="+mn-lt"/>
                <a:ea typeface="+mn-ea"/>
                <a:cs typeface="+mn-cs"/>
              </a:rPr>
              <a:t>CLINICAL DIAGNOSIS OF PPH</a:t>
            </a:r>
          </a:p>
        </p:txBody>
      </p:sp>
      <p:sp>
        <p:nvSpPr>
          <p:cNvPr id="8" name="TextBox 7">
            <a:extLst>
              <a:ext uri="{FF2B5EF4-FFF2-40B4-BE49-F238E27FC236}">
                <a16:creationId xmlns:a16="http://schemas.microsoft.com/office/drawing/2014/main" id="{E3B5043E-1B5C-BCF4-84A8-A7FDAC53246B}"/>
              </a:ext>
            </a:extLst>
          </p:cNvPr>
          <p:cNvSpPr txBox="1"/>
          <p:nvPr/>
        </p:nvSpPr>
        <p:spPr>
          <a:xfrm>
            <a:off x="159417" y="794085"/>
            <a:ext cx="6121068" cy="4893647"/>
          </a:xfrm>
          <a:prstGeom prst="rect">
            <a:avLst/>
          </a:prstGeom>
          <a:noFill/>
        </p:spPr>
        <p:txBody>
          <a:bodyPr wrap="square">
            <a:spAutoFit/>
          </a:body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Outcome measures in clinical trials of interventions for PPH prevention should facilitate valid and precise estimation of the treatment effect and be important to women. </a:t>
            </a:r>
            <a:endParaRPr lang="en-US" sz="1600" dirty="0"/>
          </a:p>
          <a:p>
            <a:endParaRPr lang="en-US" sz="2400" dirty="0"/>
          </a:p>
          <a:p>
            <a:pPr marL="342900" indent="-342900">
              <a:buFont typeface="Arial" panose="020B0604020202020204" pitchFamily="34" charset="0"/>
              <a:buChar char="•"/>
            </a:pPr>
            <a:r>
              <a:rPr lang="en-US" sz="2400" dirty="0"/>
              <a:t>A clinical diagnosis of PPH appears to meet these criteria, making it an appropriate primary outcome for the WOMAN-2 trial.</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solidFill>
                  <a:srgbClr val="AB09AB"/>
                </a:solidFill>
              </a:rPr>
              <a:t>In addition, we learnt of the need to monitor blood loss beyond the delivery Suite</a:t>
            </a:r>
          </a:p>
        </p:txBody>
      </p:sp>
      <p:pic>
        <p:nvPicPr>
          <p:cNvPr id="12" name="Picture 11" descr="Graphical user interface, text&#10;&#10;Description automatically generated">
            <a:extLst>
              <a:ext uri="{FF2B5EF4-FFF2-40B4-BE49-F238E27FC236}">
                <a16:creationId xmlns:a16="http://schemas.microsoft.com/office/drawing/2014/main" id="{7EA1BB2D-C8F3-1C54-CBB3-A714BD838969}"/>
              </a:ext>
            </a:extLst>
          </p:cNvPr>
          <p:cNvPicPr>
            <a:picLocks noChangeAspect="1"/>
          </p:cNvPicPr>
          <p:nvPr/>
        </p:nvPicPr>
        <p:blipFill>
          <a:blip r:embed="rId3"/>
          <a:stretch>
            <a:fillRect/>
          </a:stretch>
        </p:blipFill>
        <p:spPr>
          <a:xfrm>
            <a:off x="6904708" y="866274"/>
            <a:ext cx="4918239" cy="4893647"/>
          </a:xfrm>
          <a:prstGeom prst="rect">
            <a:avLst/>
          </a:prstGeom>
          <a:effectLst/>
        </p:spPr>
      </p:pic>
      <p:sp>
        <p:nvSpPr>
          <p:cNvPr id="13" name="TextBox 12">
            <a:extLst>
              <a:ext uri="{FF2B5EF4-FFF2-40B4-BE49-F238E27FC236}">
                <a16:creationId xmlns:a16="http://schemas.microsoft.com/office/drawing/2014/main" id="{80112CA4-4DE3-1A14-9272-B1F058EEE0E7}"/>
              </a:ext>
            </a:extLst>
          </p:cNvPr>
          <p:cNvSpPr txBox="1"/>
          <p:nvPr/>
        </p:nvSpPr>
        <p:spPr>
          <a:xfrm>
            <a:off x="0" y="6596390"/>
            <a:ext cx="6448926" cy="261610"/>
          </a:xfrm>
          <a:prstGeom prst="rect">
            <a:avLst/>
          </a:prstGeom>
          <a:noFill/>
        </p:spPr>
        <p:txBody>
          <a:bodyPr wrap="square">
            <a:spAutoFit/>
          </a:bodyPr>
          <a:lstStyle/>
          <a:p>
            <a:pPr>
              <a:spcAft>
                <a:spcPts val="600"/>
              </a:spcAft>
            </a:pPr>
            <a:r>
              <a:rPr lang="en-GB" sz="1100" dirty="0"/>
              <a:t>Brenner </a:t>
            </a:r>
            <a:r>
              <a:rPr lang="en-GB" sz="1100" i="1" dirty="0"/>
              <a:t>et al.</a:t>
            </a:r>
            <a:r>
              <a:rPr lang="en-GB" sz="1100" dirty="0"/>
              <a:t> Trials. 2023; https://doi.org/10.1186/s13063-022-06140-z</a:t>
            </a:r>
            <a:endParaRPr lang="en-NG" sz="1100" dirty="0"/>
          </a:p>
        </p:txBody>
      </p:sp>
    </p:spTree>
    <p:extLst>
      <p:ext uri="{BB962C8B-B14F-4D97-AF65-F5344CB8AC3E}">
        <p14:creationId xmlns:p14="http://schemas.microsoft.com/office/powerpoint/2010/main" val="3204630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AC91A1-DD08-9641-A215-C4E320716088}"/>
              </a:ext>
            </a:extLst>
          </p:cNvPr>
          <p:cNvSpPr txBox="1"/>
          <p:nvPr/>
        </p:nvSpPr>
        <p:spPr>
          <a:xfrm>
            <a:off x="732794" y="4066674"/>
            <a:ext cx="10339057" cy="1754326"/>
          </a:xfrm>
          <a:prstGeom prst="rect">
            <a:avLst/>
          </a:prstGeom>
          <a:noFill/>
        </p:spPr>
        <p:txBody>
          <a:bodyPr wrap="square" rtlCol="0">
            <a:spAutoFit/>
          </a:bodyPr>
          <a:lstStyle/>
          <a:p>
            <a:pPr algn="ctr"/>
            <a:r>
              <a:rPr lang="en-GB" sz="5400" b="1" dirty="0">
                <a:cs typeface="Arial" panose="020B0604020202020204" pitchFamily="34" charset="0"/>
              </a:rPr>
              <a:t>Lessons Learnt – </a:t>
            </a:r>
            <a:r>
              <a:rPr lang="en-US" sz="5400" b="1" dirty="0">
                <a:cs typeface="Arial" panose="020B0604020202020204" pitchFamily="34" charset="0"/>
              </a:rPr>
              <a:t>Maternal anaemia and the risk of PPH</a:t>
            </a:r>
            <a:endParaRPr lang="en-GB" sz="5400" b="1" dirty="0">
              <a:cs typeface="Arial" panose="020B0604020202020204" pitchFamily="34" charset="0"/>
            </a:endParaRPr>
          </a:p>
        </p:txBody>
      </p:sp>
      <p:pic>
        <p:nvPicPr>
          <p:cNvPr id="5" name="Picture 4">
            <a:extLst>
              <a:ext uri="{FF2B5EF4-FFF2-40B4-BE49-F238E27FC236}">
                <a16:creationId xmlns:a16="http://schemas.microsoft.com/office/drawing/2014/main" id="{F727C949-1BF4-4C4E-8FB4-AA5D59E7F565}"/>
              </a:ext>
            </a:extLst>
          </p:cNvPr>
          <p:cNvPicPr/>
          <p:nvPr/>
        </p:nvPicPr>
        <p:blipFill>
          <a:blip r:embed="rId2">
            <a:extLst>
              <a:ext uri="{28A0092B-C50C-407E-A947-70E740481C1C}">
                <a14:useLocalDpi xmlns:a14="http://schemas.microsoft.com/office/drawing/2010/main" val="0"/>
              </a:ext>
            </a:extLst>
          </a:blip>
          <a:srcRect b="12305"/>
          <a:stretch>
            <a:fillRect/>
          </a:stretch>
        </p:blipFill>
        <p:spPr bwMode="auto">
          <a:xfrm>
            <a:off x="2021307" y="637674"/>
            <a:ext cx="7928810" cy="3429000"/>
          </a:xfrm>
          <a:prstGeom prst="rect">
            <a:avLst/>
          </a:prstGeom>
          <a:noFill/>
          <a:ln>
            <a:noFill/>
          </a:ln>
        </p:spPr>
      </p:pic>
    </p:spTree>
    <p:extLst>
      <p:ext uri="{BB962C8B-B14F-4D97-AF65-F5344CB8AC3E}">
        <p14:creationId xmlns:p14="http://schemas.microsoft.com/office/powerpoint/2010/main" val="2009453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114D3E-E5B5-B312-E9D8-A8A195A1D8EA}"/>
              </a:ext>
            </a:extLst>
          </p:cNvPr>
          <p:cNvSpPr>
            <a:spLocks noGrp="1"/>
          </p:cNvSpPr>
          <p:nvPr>
            <p:ph type="title"/>
          </p:nvPr>
        </p:nvSpPr>
        <p:spPr>
          <a:xfrm>
            <a:off x="625301" y="142694"/>
            <a:ext cx="3505495" cy="830179"/>
          </a:xfrm>
        </p:spPr>
        <p:txBody>
          <a:bodyPr vert="horz" lIns="91440" tIns="45720" rIns="91440" bIns="45720" rtlCol="0" anchor="ctr">
            <a:normAutofit/>
          </a:bodyPr>
          <a:lstStyle/>
          <a:p>
            <a:r>
              <a:rPr lang="en-US" b="1" kern="1200" dirty="0">
                <a:solidFill>
                  <a:schemeClr val="tx1"/>
                </a:solidFill>
                <a:latin typeface="+mj-lt"/>
                <a:ea typeface="+mj-ea"/>
                <a:cs typeface="+mj-cs"/>
              </a:rPr>
              <a:t>Introduction</a:t>
            </a:r>
          </a:p>
        </p:txBody>
      </p:sp>
      <p:sp>
        <p:nvSpPr>
          <p:cNvPr id="5" name="Content Placeholder 4">
            <a:extLst>
              <a:ext uri="{FF2B5EF4-FFF2-40B4-BE49-F238E27FC236}">
                <a16:creationId xmlns:a16="http://schemas.microsoft.com/office/drawing/2014/main" id="{C7FD7875-ED15-EC6F-D079-4E02C6E8114A}"/>
              </a:ext>
            </a:extLst>
          </p:cNvPr>
          <p:cNvSpPr>
            <a:spLocks noGrp="1"/>
          </p:cNvSpPr>
          <p:nvPr>
            <p:ph sz="half" idx="1"/>
          </p:nvPr>
        </p:nvSpPr>
        <p:spPr>
          <a:xfrm>
            <a:off x="368205" y="1209814"/>
            <a:ext cx="3988258" cy="4252522"/>
          </a:xfrm>
        </p:spPr>
        <p:txBody>
          <a:bodyPr vert="horz" lIns="91440" tIns="45720" rIns="91440" bIns="45720" rtlCol="0">
            <a:noAutofit/>
          </a:bodyPr>
          <a:lstStyle/>
          <a:p>
            <a:r>
              <a:rPr lang="en-US" sz="2400" dirty="0"/>
              <a:t>WOMAN Trial results and need for implementation presented at the last AFEMSON conference</a:t>
            </a:r>
          </a:p>
          <a:p>
            <a:pPr marL="0" indent="0">
              <a:buNone/>
            </a:pPr>
            <a:endParaRPr lang="en-US" sz="2400" dirty="0"/>
          </a:p>
          <a:p>
            <a:r>
              <a:rPr lang="en-US" sz="2400" dirty="0"/>
              <a:t>WOMAN 2 is based on some critical findings in the WOMAN trial</a:t>
            </a:r>
          </a:p>
          <a:p>
            <a:pPr marL="0" indent="0">
              <a:buNone/>
            </a:pPr>
            <a:endParaRPr lang="en-US" sz="2400" dirty="0"/>
          </a:p>
          <a:p>
            <a:r>
              <a:rPr lang="en-US" sz="2400" dirty="0"/>
              <a:t>The aim of this presentation is to </a:t>
            </a:r>
            <a:r>
              <a:rPr lang="en-US" sz="2400" dirty="0" err="1"/>
              <a:t>familiarise</a:t>
            </a:r>
            <a:r>
              <a:rPr lang="en-US" sz="2400" dirty="0"/>
              <a:t> us with this trial to improve implementation of findings later</a:t>
            </a:r>
          </a:p>
        </p:txBody>
      </p:sp>
      <p:sp>
        <p:nvSpPr>
          <p:cNvPr id="19" name="Rectangle 1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 text&#10;&#10;Description automatically generated">
            <a:extLst>
              <a:ext uri="{FF2B5EF4-FFF2-40B4-BE49-F238E27FC236}">
                <a16:creationId xmlns:a16="http://schemas.microsoft.com/office/drawing/2014/main" id="{EE36FA63-982D-74E8-49D9-70B116A6304F}"/>
              </a:ext>
            </a:extLst>
          </p:cNvPr>
          <p:cNvPicPr>
            <a:picLocks noChangeAspect="1"/>
          </p:cNvPicPr>
          <p:nvPr/>
        </p:nvPicPr>
        <p:blipFill>
          <a:blip r:embed="rId2"/>
          <a:stretch>
            <a:fillRect/>
          </a:stretch>
        </p:blipFill>
        <p:spPr>
          <a:xfrm>
            <a:off x="5405862" y="1734440"/>
            <a:ext cx="6019331" cy="3385874"/>
          </a:xfrm>
          <a:prstGeom prst="rect">
            <a:avLst/>
          </a:prstGeom>
          <a:effectLst/>
        </p:spPr>
      </p:pic>
    </p:spTree>
    <p:extLst>
      <p:ext uri="{BB962C8B-B14F-4D97-AF65-F5344CB8AC3E}">
        <p14:creationId xmlns:p14="http://schemas.microsoft.com/office/powerpoint/2010/main" val="784684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62B6E9-AF88-6B42-BFEF-9D59F77CA9BA}"/>
              </a:ext>
            </a:extLst>
          </p:cNvPr>
          <p:cNvSpPr>
            <a:spLocks noGrp="1"/>
          </p:cNvSpPr>
          <p:nvPr>
            <p:ph type="title"/>
          </p:nvPr>
        </p:nvSpPr>
        <p:spPr>
          <a:xfrm>
            <a:off x="0" y="0"/>
            <a:ext cx="12192001" cy="682171"/>
          </a:xfrm>
          <a:solidFill>
            <a:schemeClr val="bg1">
              <a:lumMod val="85000"/>
            </a:schemeClr>
          </a:solidFill>
        </p:spPr>
        <p:txBody>
          <a:bodyPr vert="horz" lIns="91440" tIns="45720" rIns="91440" bIns="45720" rtlCol="0" anchor="b">
            <a:normAutofit/>
          </a:bodyPr>
          <a:lstStyle/>
          <a:p>
            <a:pPr algn="ctr"/>
            <a:r>
              <a:rPr lang="en-US" sz="3600" b="1" dirty="0">
                <a:solidFill>
                  <a:srgbClr val="AB09AB"/>
                </a:solidFill>
                <a:latin typeface="+mn-lt"/>
                <a:ea typeface="+mn-ea"/>
                <a:cs typeface="+mn-cs"/>
              </a:rPr>
              <a:t>ANAEMIA AND PPH RISK</a:t>
            </a:r>
          </a:p>
        </p:txBody>
      </p:sp>
      <p:sp>
        <p:nvSpPr>
          <p:cNvPr id="8" name="TextBox 7">
            <a:extLst>
              <a:ext uri="{FF2B5EF4-FFF2-40B4-BE49-F238E27FC236}">
                <a16:creationId xmlns:a16="http://schemas.microsoft.com/office/drawing/2014/main" id="{E3B5043E-1B5C-BCF4-84A8-A7FDAC53246B}"/>
              </a:ext>
            </a:extLst>
          </p:cNvPr>
          <p:cNvSpPr txBox="1"/>
          <p:nvPr/>
        </p:nvSpPr>
        <p:spPr>
          <a:xfrm>
            <a:off x="289387" y="1564105"/>
            <a:ext cx="8108655" cy="4154984"/>
          </a:xfrm>
          <a:prstGeom prst="rect">
            <a:avLst/>
          </a:prstGeom>
          <a:noFill/>
        </p:spPr>
        <p:txBody>
          <a:bodyPr wrap="square">
            <a:spAutoFit/>
          </a:bodyPr>
          <a:lstStyle/>
          <a:p>
            <a:pPr marL="342900" indent="-342900">
              <a:buFont typeface="Arial" panose="020B0604020202020204" pitchFamily="34" charset="0"/>
              <a:buChar char="•"/>
            </a:pPr>
            <a:r>
              <a:rPr lang="en-US" sz="2400" dirty="0"/>
              <a:t>Does anaemia:</a:t>
            </a:r>
          </a:p>
          <a:p>
            <a:pPr marL="800100" lvl="1" indent="-342900">
              <a:buFont typeface="Arial" panose="020B0604020202020204" pitchFamily="34" charset="0"/>
              <a:buChar char="•"/>
            </a:pPr>
            <a:r>
              <a:rPr lang="en-US" sz="2400" dirty="0"/>
              <a:t>Increase the risk of PPH?</a:t>
            </a:r>
          </a:p>
          <a:p>
            <a:pPr marL="800100" lvl="1" indent="-342900">
              <a:buFont typeface="Arial" panose="020B0604020202020204" pitchFamily="34" charset="0"/>
              <a:buChar char="•"/>
            </a:pPr>
            <a:r>
              <a:rPr lang="en-US" sz="2400" dirty="0"/>
              <a:t>Increase the risk of PPH due to uterine atony?</a:t>
            </a:r>
          </a:p>
          <a:p>
            <a:pPr marL="800100" lvl="1" indent="-342900">
              <a:buFont typeface="Arial" panose="020B0604020202020204" pitchFamily="34" charset="0"/>
              <a:buChar char="•"/>
            </a:pPr>
            <a:r>
              <a:rPr lang="en-US" sz="2400" dirty="0"/>
              <a:t>Is there a dose response?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Prospective cohort analysis of data from 10, 561 WOMAN-2 trial participants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Exposure is maternal haemoglobin measured before birth</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Outcome is postpartum haemorrhage </a:t>
            </a:r>
          </a:p>
        </p:txBody>
      </p:sp>
      <p:sp>
        <p:nvSpPr>
          <p:cNvPr id="11" name="TextBox 10">
            <a:extLst>
              <a:ext uri="{FF2B5EF4-FFF2-40B4-BE49-F238E27FC236}">
                <a16:creationId xmlns:a16="http://schemas.microsoft.com/office/drawing/2014/main" id="{CD285320-2831-6F77-ACDC-A66DFACF2ED9}"/>
              </a:ext>
            </a:extLst>
          </p:cNvPr>
          <p:cNvSpPr txBox="1"/>
          <p:nvPr/>
        </p:nvSpPr>
        <p:spPr>
          <a:xfrm>
            <a:off x="0" y="6581001"/>
            <a:ext cx="11130844" cy="261610"/>
          </a:xfrm>
          <a:prstGeom prst="rect">
            <a:avLst/>
          </a:prstGeom>
          <a:noFill/>
        </p:spPr>
        <p:txBody>
          <a:bodyPr wrap="square" rtlCol="0">
            <a:spAutoFit/>
          </a:bodyPr>
          <a:lstStyle/>
          <a:p>
            <a:r>
              <a:rPr lang="en-GB" sz="1100" dirty="0"/>
              <a:t>The WOMAN Trial Collaborators. Lancet Glob Health. 2023; https://doi.org/10.1016/S2214-109X(23)00245-0</a:t>
            </a:r>
          </a:p>
        </p:txBody>
      </p:sp>
    </p:spTree>
    <p:extLst>
      <p:ext uri="{BB962C8B-B14F-4D97-AF65-F5344CB8AC3E}">
        <p14:creationId xmlns:p14="http://schemas.microsoft.com/office/powerpoint/2010/main" val="597630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CE8E426-93CB-794E-823B-B975A2F7E9B0}"/>
              </a:ext>
            </a:extLst>
          </p:cNvPr>
          <p:cNvSpPr txBox="1"/>
          <p:nvPr/>
        </p:nvSpPr>
        <p:spPr>
          <a:xfrm>
            <a:off x="5783207" y="6047525"/>
            <a:ext cx="2051538" cy="338554"/>
          </a:xfrm>
          <a:prstGeom prst="rect">
            <a:avLst/>
          </a:prstGeom>
          <a:noFill/>
        </p:spPr>
        <p:txBody>
          <a:bodyPr wrap="square" rtlCol="0">
            <a:spAutoFit/>
          </a:bodyPr>
          <a:lstStyle/>
          <a:p>
            <a:r>
              <a:rPr lang="en-GB" sz="1600" dirty="0"/>
              <a:t>N=10561</a:t>
            </a:r>
          </a:p>
        </p:txBody>
      </p:sp>
      <p:sp>
        <p:nvSpPr>
          <p:cNvPr id="3" name="Slide Number Placeholder 2">
            <a:extLst>
              <a:ext uri="{FF2B5EF4-FFF2-40B4-BE49-F238E27FC236}">
                <a16:creationId xmlns:a16="http://schemas.microsoft.com/office/drawing/2014/main" id="{4525836C-1679-D045-B97D-718B4F95E10A}"/>
              </a:ext>
            </a:extLst>
          </p:cNvPr>
          <p:cNvSpPr>
            <a:spLocks noGrp="1"/>
          </p:cNvSpPr>
          <p:nvPr>
            <p:ph type="sldNum" sz="quarter" idx="12"/>
          </p:nvPr>
        </p:nvSpPr>
        <p:spPr/>
        <p:txBody>
          <a:bodyPr/>
          <a:lstStyle/>
          <a:p>
            <a:fld id="{F81180EA-DB6C-E24B-849C-FFCFE78015E8}" type="slidenum">
              <a:rPr lang="en-GB" smtClean="0"/>
              <a:t>31</a:t>
            </a:fld>
            <a:endParaRPr lang="en-GB"/>
          </a:p>
        </p:txBody>
      </p:sp>
      <p:pic>
        <p:nvPicPr>
          <p:cNvPr id="9" name="Picture 8">
            <a:extLst>
              <a:ext uri="{FF2B5EF4-FFF2-40B4-BE49-F238E27FC236}">
                <a16:creationId xmlns:a16="http://schemas.microsoft.com/office/drawing/2014/main" id="{CE74027D-D7C8-8944-94E2-F4266FB7A7F2}"/>
              </a:ext>
            </a:extLst>
          </p:cNvPr>
          <p:cNvPicPr>
            <a:picLocks noChangeAspect="1"/>
          </p:cNvPicPr>
          <p:nvPr/>
        </p:nvPicPr>
        <p:blipFill>
          <a:blip r:embed="rId3"/>
          <a:stretch>
            <a:fillRect/>
          </a:stretch>
        </p:blipFill>
        <p:spPr>
          <a:xfrm>
            <a:off x="3165231" y="1611358"/>
            <a:ext cx="5656651" cy="4525321"/>
          </a:xfrm>
          <a:prstGeom prst="rect">
            <a:avLst/>
          </a:prstGeom>
        </p:spPr>
      </p:pic>
      <p:sp>
        <p:nvSpPr>
          <p:cNvPr id="4" name="Title 1">
            <a:extLst>
              <a:ext uri="{FF2B5EF4-FFF2-40B4-BE49-F238E27FC236}">
                <a16:creationId xmlns:a16="http://schemas.microsoft.com/office/drawing/2014/main" id="{A022486F-7BE3-953A-F104-D12BFCBB0774}"/>
              </a:ext>
            </a:extLst>
          </p:cNvPr>
          <p:cNvSpPr txBox="1">
            <a:spLocks/>
          </p:cNvSpPr>
          <p:nvPr/>
        </p:nvSpPr>
        <p:spPr>
          <a:xfrm>
            <a:off x="0" y="0"/>
            <a:ext cx="12192001" cy="682171"/>
          </a:xfrm>
          <a:prstGeom prst="rect">
            <a:avLst/>
          </a:prstGeom>
          <a:solidFill>
            <a:schemeClr val="bg1">
              <a:lumMod val="8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AB09AB"/>
                </a:solidFill>
                <a:latin typeface="+mn-lt"/>
                <a:ea typeface="+mn-ea"/>
                <a:cs typeface="+mn-cs"/>
              </a:rPr>
              <a:t>PREBIRTH HAEMOGLOBIN</a:t>
            </a:r>
          </a:p>
        </p:txBody>
      </p:sp>
    </p:spTree>
    <p:extLst>
      <p:ext uri="{BB962C8B-B14F-4D97-AF65-F5344CB8AC3E}">
        <p14:creationId xmlns:p14="http://schemas.microsoft.com/office/powerpoint/2010/main" val="2595125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29E07-C312-7B42-AD6B-746AE542A3D0}"/>
              </a:ext>
            </a:extLst>
          </p:cNvPr>
          <p:cNvPicPr>
            <a:picLocks noChangeAspect="1"/>
          </p:cNvPicPr>
          <p:nvPr/>
        </p:nvPicPr>
        <p:blipFill>
          <a:blip r:embed="rId3"/>
          <a:stretch>
            <a:fillRect/>
          </a:stretch>
        </p:blipFill>
        <p:spPr>
          <a:xfrm>
            <a:off x="1282108" y="1451387"/>
            <a:ext cx="9385892" cy="4692946"/>
          </a:xfrm>
          <a:prstGeom prst="rect">
            <a:avLst/>
          </a:prstGeom>
        </p:spPr>
      </p:pic>
      <p:sp>
        <p:nvSpPr>
          <p:cNvPr id="4" name="TextBox 3">
            <a:extLst>
              <a:ext uri="{FF2B5EF4-FFF2-40B4-BE49-F238E27FC236}">
                <a16:creationId xmlns:a16="http://schemas.microsoft.com/office/drawing/2014/main" id="{7FFCD16C-46DF-E84D-BF46-ABB35840AA2E}"/>
              </a:ext>
            </a:extLst>
          </p:cNvPr>
          <p:cNvSpPr txBox="1"/>
          <p:nvPr/>
        </p:nvSpPr>
        <p:spPr>
          <a:xfrm>
            <a:off x="3684933" y="5975056"/>
            <a:ext cx="4580239" cy="338554"/>
          </a:xfrm>
          <a:prstGeom prst="rect">
            <a:avLst/>
          </a:prstGeom>
          <a:noFill/>
        </p:spPr>
        <p:txBody>
          <a:bodyPr wrap="square" rtlCol="0">
            <a:spAutoFit/>
          </a:bodyPr>
          <a:lstStyle/>
          <a:p>
            <a:r>
              <a:rPr lang="en-GB" sz="1600" dirty="0"/>
              <a:t>Moderate anaemia N=8671, severe anaemia N=1714</a:t>
            </a:r>
          </a:p>
        </p:txBody>
      </p:sp>
      <p:sp>
        <p:nvSpPr>
          <p:cNvPr id="5" name="Title 1">
            <a:extLst>
              <a:ext uri="{FF2B5EF4-FFF2-40B4-BE49-F238E27FC236}">
                <a16:creationId xmlns:a16="http://schemas.microsoft.com/office/drawing/2014/main" id="{ED9A2928-6035-BFC3-6984-BB2CA8EB887A}"/>
              </a:ext>
            </a:extLst>
          </p:cNvPr>
          <p:cNvSpPr txBox="1">
            <a:spLocks/>
          </p:cNvSpPr>
          <p:nvPr/>
        </p:nvSpPr>
        <p:spPr>
          <a:xfrm>
            <a:off x="0" y="0"/>
            <a:ext cx="12192001" cy="682171"/>
          </a:xfrm>
          <a:prstGeom prst="rect">
            <a:avLst/>
          </a:prstGeom>
          <a:solidFill>
            <a:schemeClr val="bg1">
              <a:lumMod val="85000"/>
            </a:schemeClr>
          </a:solidFill>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AB09AB"/>
                </a:solidFill>
                <a:latin typeface="+mn-lt"/>
                <a:ea typeface="+mn-ea"/>
                <a:cs typeface="+mn-cs"/>
              </a:rPr>
              <a:t>ESTIMATED BLOOD LOSS FOR MODERATE AND SEVERE ANAEMIA</a:t>
            </a:r>
          </a:p>
        </p:txBody>
      </p:sp>
    </p:spTree>
    <p:extLst>
      <p:ext uri="{BB962C8B-B14F-4D97-AF65-F5344CB8AC3E}">
        <p14:creationId xmlns:p14="http://schemas.microsoft.com/office/powerpoint/2010/main" val="3746872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5310AB2-D982-1244-85AC-3773CC1EAEE1}"/>
              </a:ext>
            </a:extLst>
          </p:cNvPr>
          <p:cNvSpPr>
            <a:spLocks noGrp="1"/>
          </p:cNvSpPr>
          <p:nvPr>
            <p:ph type="sldNum" sz="quarter" idx="12"/>
          </p:nvPr>
        </p:nvSpPr>
        <p:spPr/>
        <p:txBody>
          <a:bodyPr/>
          <a:lstStyle/>
          <a:p>
            <a:fld id="{F81180EA-DB6C-E24B-849C-FFCFE78015E8}" type="slidenum">
              <a:rPr lang="en-GB" smtClean="0"/>
              <a:t>33</a:t>
            </a:fld>
            <a:endParaRPr lang="en-GB"/>
          </a:p>
        </p:txBody>
      </p:sp>
      <p:pic>
        <p:nvPicPr>
          <p:cNvPr id="5" name="Picture 4">
            <a:extLst>
              <a:ext uri="{FF2B5EF4-FFF2-40B4-BE49-F238E27FC236}">
                <a16:creationId xmlns:a16="http://schemas.microsoft.com/office/drawing/2014/main" id="{8FD83057-84B9-9446-A2CF-7A9E4432AB43}"/>
              </a:ext>
            </a:extLst>
          </p:cNvPr>
          <p:cNvPicPr>
            <a:picLocks noChangeAspect="1"/>
          </p:cNvPicPr>
          <p:nvPr/>
        </p:nvPicPr>
        <p:blipFill>
          <a:blip r:embed="rId3"/>
          <a:stretch>
            <a:fillRect/>
          </a:stretch>
        </p:blipFill>
        <p:spPr>
          <a:xfrm>
            <a:off x="2938487" y="1795148"/>
            <a:ext cx="5929705" cy="4743764"/>
          </a:xfrm>
          <a:prstGeom prst="rect">
            <a:avLst/>
          </a:prstGeom>
        </p:spPr>
      </p:pic>
      <p:sp>
        <p:nvSpPr>
          <p:cNvPr id="7" name="Title 1">
            <a:extLst>
              <a:ext uri="{FF2B5EF4-FFF2-40B4-BE49-F238E27FC236}">
                <a16:creationId xmlns:a16="http://schemas.microsoft.com/office/drawing/2014/main" id="{BC9C6968-E660-8343-BC56-275A82EBB90F}"/>
              </a:ext>
            </a:extLst>
          </p:cNvPr>
          <p:cNvSpPr txBox="1">
            <a:spLocks/>
          </p:cNvSpPr>
          <p:nvPr/>
        </p:nvSpPr>
        <p:spPr>
          <a:xfrm>
            <a:off x="0" y="-48126"/>
            <a:ext cx="12192001" cy="682171"/>
          </a:xfrm>
          <a:prstGeom prst="rect">
            <a:avLst/>
          </a:prstGeom>
          <a:solidFill>
            <a:schemeClr val="bg1">
              <a:lumMod val="8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AB09AB"/>
                </a:solidFill>
                <a:latin typeface="+mn-lt"/>
                <a:ea typeface="+mn-ea"/>
                <a:cs typeface="+mn-cs"/>
              </a:rPr>
              <a:t>PREBIRTH HAEMOGLOBIN VS PPH RISK</a:t>
            </a:r>
          </a:p>
        </p:txBody>
      </p:sp>
    </p:spTree>
    <p:extLst>
      <p:ext uri="{BB962C8B-B14F-4D97-AF65-F5344CB8AC3E}">
        <p14:creationId xmlns:p14="http://schemas.microsoft.com/office/powerpoint/2010/main" val="2518878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5FBCC-66AC-7C41-897B-5A57944CFCD1}"/>
              </a:ext>
            </a:extLst>
          </p:cNvPr>
          <p:cNvPicPr>
            <a:picLocks noChangeAspect="1"/>
          </p:cNvPicPr>
          <p:nvPr/>
        </p:nvPicPr>
        <p:blipFill rotWithShape="1">
          <a:blip r:embed="rId2"/>
          <a:srcRect l="49301"/>
          <a:stretch/>
        </p:blipFill>
        <p:spPr>
          <a:xfrm>
            <a:off x="3204927" y="1593409"/>
            <a:ext cx="5880532" cy="4639575"/>
          </a:xfrm>
          <a:prstGeom prst="rect">
            <a:avLst/>
          </a:prstGeom>
        </p:spPr>
      </p:pic>
      <p:sp>
        <p:nvSpPr>
          <p:cNvPr id="4" name="TextBox 3">
            <a:extLst>
              <a:ext uri="{FF2B5EF4-FFF2-40B4-BE49-F238E27FC236}">
                <a16:creationId xmlns:a16="http://schemas.microsoft.com/office/drawing/2014/main" id="{AA69D4DE-A5D2-4D2F-A365-834A610724BE}"/>
              </a:ext>
            </a:extLst>
          </p:cNvPr>
          <p:cNvSpPr txBox="1"/>
          <p:nvPr/>
        </p:nvSpPr>
        <p:spPr>
          <a:xfrm>
            <a:off x="292729" y="676124"/>
            <a:ext cx="11606541" cy="461665"/>
          </a:xfrm>
          <a:prstGeom prst="rect">
            <a:avLst/>
          </a:prstGeom>
          <a:noFill/>
        </p:spPr>
        <p:txBody>
          <a:bodyPr wrap="square" rtlCol="0">
            <a:spAutoFit/>
          </a:bodyPr>
          <a:lstStyle/>
          <a:p>
            <a:pPr algn="ctr"/>
            <a:r>
              <a:rPr lang="en-US" sz="2400" dirty="0"/>
              <a:t>WOMAN 2 trial (N=10561)</a:t>
            </a:r>
          </a:p>
        </p:txBody>
      </p:sp>
      <p:sp>
        <p:nvSpPr>
          <p:cNvPr id="7" name="TextBox 6">
            <a:extLst>
              <a:ext uri="{FF2B5EF4-FFF2-40B4-BE49-F238E27FC236}">
                <a16:creationId xmlns:a16="http://schemas.microsoft.com/office/drawing/2014/main" id="{A2ED968B-F0BF-4AB6-8C6C-898B7F05986E}"/>
              </a:ext>
            </a:extLst>
          </p:cNvPr>
          <p:cNvSpPr txBox="1"/>
          <p:nvPr/>
        </p:nvSpPr>
        <p:spPr>
          <a:xfrm>
            <a:off x="2043512" y="6291894"/>
            <a:ext cx="8983608" cy="338554"/>
          </a:xfrm>
          <a:prstGeom prst="rect">
            <a:avLst/>
          </a:prstGeom>
          <a:noFill/>
        </p:spPr>
        <p:txBody>
          <a:bodyPr wrap="square" rtlCol="0">
            <a:spAutoFit/>
          </a:bodyPr>
          <a:lstStyle/>
          <a:p>
            <a:r>
              <a:rPr lang="en-GB" sz="1600" dirty="0">
                <a:cs typeface="Arial" panose="020B0604020202020204" pitchFamily="34" charset="0"/>
              </a:rPr>
              <a:t>Data from the WOMAN-2 trial. N= 10561. 742 women had PPH and 495 women had PPH ‘due to atony’.</a:t>
            </a:r>
          </a:p>
        </p:txBody>
      </p:sp>
      <p:sp>
        <p:nvSpPr>
          <p:cNvPr id="3" name="Title 1">
            <a:extLst>
              <a:ext uri="{FF2B5EF4-FFF2-40B4-BE49-F238E27FC236}">
                <a16:creationId xmlns:a16="http://schemas.microsoft.com/office/drawing/2014/main" id="{5F55FF25-4FAB-AA94-A11A-BC9F732DC02F}"/>
              </a:ext>
            </a:extLst>
          </p:cNvPr>
          <p:cNvSpPr txBox="1">
            <a:spLocks/>
          </p:cNvSpPr>
          <p:nvPr/>
        </p:nvSpPr>
        <p:spPr>
          <a:xfrm>
            <a:off x="0" y="0"/>
            <a:ext cx="12192001" cy="682171"/>
          </a:xfrm>
          <a:prstGeom prst="rect">
            <a:avLst/>
          </a:prstGeom>
          <a:solidFill>
            <a:schemeClr val="bg1">
              <a:lumMod val="8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AB09AB"/>
                </a:solidFill>
                <a:latin typeface="+mn-lt"/>
                <a:ea typeface="+mn-ea"/>
                <a:cs typeface="+mn-cs"/>
              </a:rPr>
              <a:t>ANAEMIA ALSO INCREASES THE RISK FOR PPH ‘DUE TO ATONY’</a:t>
            </a:r>
          </a:p>
        </p:txBody>
      </p:sp>
    </p:spTree>
    <p:extLst>
      <p:ext uri="{BB962C8B-B14F-4D97-AF65-F5344CB8AC3E}">
        <p14:creationId xmlns:p14="http://schemas.microsoft.com/office/powerpoint/2010/main" val="1791347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DD2336-A2B5-A64D-913F-FA6DBCEFE2DD}"/>
              </a:ext>
            </a:extLst>
          </p:cNvPr>
          <p:cNvSpPr>
            <a:spLocks noGrp="1"/>
          </p:cNvSpPr>
          <p:nvPr>
            <p:ph type="sldNum" sz="quarter" idx="12"/>
          </p:nvPr>
        </p:nvSpPr>
        <p:spPr/>
        <p:txBody>
          <a:bodyPr/>
          <a:lstStyle/>
          <a:p>
            <a:fld id="{F81180EA-DB6C-E24B-849C-FFCFE78015E8}" type="slidenum">
              <a:rPr lang="en-GB" smtClean="0"/>
              <a:t>35</a:t>
            </a:fld>
            <a:endParaRPr lang="en-GB"/>
          </a:p>
        </p:txBody>
      </p:sp>
      <p:pic>
        <p:nvPicPr>
          <p:cNvPr id="8" name="Picture 7">
            <a:extLst>
              <a:ext uri="{FF2B5EF4-FFF2-40B4-BE49-F238E27FC236}">
                <a16:creationId xmlns:a16="http://schemas.microsoft.com/office/drawing/2014/main" id="{6C6EFEAC-1E81-0741-9111-BCEAB639896C}"/>
              </a:ext>
            </a:extLst>
          </p:cNvPr>
          <p:cNvPicPr>
            <a:picLocks noChangeAspect="1"/>
          </p:cNvPicPr>
          <p:nvPr/>
        </p:nvPicPr>
        <p:blipFill>
          <a:blip r:embed="rId3"/>
          <a:stretch>
            <a:fillRect/>
          </a:stretch>
        </p:blipFill>
        <p:spPr>
          <a:xfrm>
            <a:off x="1175084" y="1584158"/>
            <a:ext cx="5273842" cy="5273842"/>
          </a:xfrm>
          <a:prstGeom prst="rect">
            <a:avLst/>
          </a:prstGeom>
        </p:spPr>
      </p:pic>
      <p:sp>
        <p:nvSpPr>
          <p:cNvPr id="9" name="TextBox 8">
            <a:extLst>
              <a:ext uri="{FF2B5EF4-FFF2-40B4-BE49-F238E27FC236}">
                <a16:creationId xmlns:a16="http://schemas.microsoft.com/office/drawing/2014/main" id="{469ECFCA-5A02-C942-9F1B-F783B286CEC7}"/>
              </a:ext>
            </a:extLst>
          </p:cNvPr>
          <p:cNvSpPr txBox="1"/>
          <p:nvPr/>
        </p:nvSpPr>
        <p:spPr>
          <a:xfrm>
            <a:off x="7026442" y="2181725"/>
            <a:ext cx="4523874" cy="1323439"/>
          </a:xfrm>
          <a:prstGeom prst="rect">
            <a:avLst/>
          </a:prstGeom>
          <a:noFill/>
        </p:spPr>
        <p:txBody>
          <a:bodyPr wrap="square" rtlCol="0">
            <a:spAutoFit/>
          </a:bodyPr>
          <a:lstStyle/>
          <a:p>
            <a:r>
              <a:rPr lang="en-GB" sz="2000" dirty="0"/>
              <a:t>Risk factors: previous PPH, abnormal placenta, antepartum haemorrhage, infection, multiple pregnancy and primigravida</a:t>
            </a:r>
            <a:r>
              <a:rPr lang="en-GB" dirty="0"/>
              <a:t> </a:t>
            </a:r>
          </a:p>
        </p:txBody>
      </p:sp>
      <p:sp>
        <p:nvSpPr>
          <p:cNvPr id="2" name="Title 1">
            <a:extLst>
              <a:ext uri="{FF2B5EF4-FFF2-40B4-BE49-F238E27FC236}">
                <a16:creationId xmlns:a16="http://schemas.microsoft.com/office/drawing/2014/main" id="{55E64579-DC79-5241-16AF-D33CF52C0DA9}"/>
              </a:ext>
            </a:extLst>
          </p:cNvPr>
          <p:cNvSpPr txBox="1">
            <a:spLocks/>
          </p:cNvSpPr>
          <p:nvPr/>
        </p:nvSpPr>
        <p:spPr>
          <a:xfrm>
            <a:off x="0" y="-48126"/>
            <a:ext cx="12192001" cy="682171"/>
          </a:xfrm>
          <a:prstGeom prst="rect">
            <a:avLst/>
          </a:prstGeom>
          <a:solidFill>
            <a:schemeClr val="bg1">
              <a:lumMod val="8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AB09AB"/>
                </a:solidFill>
                <a:latin typeface="+mn-lt"/>
                <a:ea typeface="+mn-ea"/>
                <a:cs typeface="+mn-cs"/>
              </a:rPr>
              <a:t>PREBIRTH HAEMOGLOBIN AND PPH</a:t>
            </a:r>
          </a:p>
        </p:txBody>
      </p:sp>
    </p:spTree>
    <p:extLst>
      <p:ext uri="{BB962C8B-B14F-4D97-AF65-F5344CB8AC3E}">
        <p14:creationId xmlns:p14="http://schemas.microsoft.com/office/powerpoint/2010/main" val="4272663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62B6E9-AF88-6B42-BFEF-9D59F77CA9BA}"/>
              </a:ext>
            </a:extLst>
          </p:cNvPr>
          <p:cNvSpPr>
            <a:spLocks noGrp="1"/>
          </p:cNvSpPr>
          <p:nvPr>
            <p:ph type="title"/>
          </p:nvPr>
        </p:nvSpPr>
        <p:spPr>
          <a:xfrm>
            <a:off x="0" y="0"/>
            <a:ext cx="12192001" cy="682171"/>
          </a:xfrm>
          <a:solidFill>
            <a:schemeClr val="bg1">
              <a:lumMod val="85000"/>
            </a:schemeClr>
          </a:solidFill>
        </p:spPr>
        <p:txBody>
          <a:bodyPr vert="horz" lIns="91440" tIns="45720" rIns="91440" bIns="45720" rtlCol="0" anchor="b">
            <a:normAutofit/>
          </a:bodyPr>
          <a:lstStyle/>
          <a:p>
            <a:pPr algn="ctr"/>
            <a:r>
              <a:rPr lang="en-US" sz="3600" b="1" dirty="0">
                <a:solidFill>
                  <a:srgbClr val="AB09AB"/>
                </a:solidFill>
                <a:latin typeface="+mn-lt"/>
                <a:ea typeface="+mn-ea"/>
                <a:cs typeface="+mn-cs"/>
              </a:rPr>
              <a:t>ANAEMIA AND PPH RISK</a:t>
            </a:r>
          </a:p>
        </p:txBody>
      </p:sp>
      <p:sp>
        <p:nvSpPr>
          <p:cNvPr id="8" name="TextBox 7">
            <a:extLst>
              <a:ext uri="{FF2B5EF4-FFF2-40B4-BE49-F238E27FC236}">
                <a16:creationId xmlns:a16="http://schemas.microsoft.com/office/drawing/2014/main" id="{E3B5043E-1B5C-BCF4-84A8-A7FDAC53246B}"/>
              </a:ext>
            </a:extLst>
          </p:cNvPr>
          <p:cNvSpPr txBox="1"/>
          <p:nvPr/>
        </p:nvSpPr>
        <p:spPr>
          <a:xfrm>
            <a:off x="96882" y="706234"/>
            <a:ext cx="6352044" cy="6001643"/>
          </a:xfrm>
          <a:prstGeom prst="rect">
            <a:avLst/>
          </a:prstGeom>
          <a:noFill/>
        </p:spPr>
        <p:txBody>
          <a:bodyPr wrap="square">
            <a:spAutoFit/>
          </a:bodyPr>
          <a:lstStyle/>
          <a:p>
            <a:pPr marL="285750" indent="-285750">
              <a:buFont typeface="Arial" panose="020B0604020202020204" pitchFamily="34" charset="0"/>
              <a:buChar char="•"/>
            </a:pPr>
            <a:r>
              <a:rPr lang="en-GB" sz="2400" dirty="0"/>
              <a:t>A 10g/L reduction in haemoglobin is associated with an 23% increased risk of PPH.</a:t>
            </a:r>
          </a:p>
          <a:p>
            <a:endParaRPr lang="en-GB" sz="2400" dirty="0"/>
          </a:p>
          <a:p>
            <a:pPr marL="285750" indent="-285750">
              <a:buFont typeface="Arial" panose="020B0604020202020204" pitchFamily="34" charset="0"/>
              <a:buChar char="•"/>
            </a:pPr>
            <a:r>
              <a:rPr lang="en-GB" sz="2400" dirty="0"/>
              <a:t>Severely anaemic women have twice the risk of PPH compared to moderately anaemic.</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US" sz="2400" dirty="0"/>
              <a:t>Severe anaemia has sevenfold higher odds of death or near miss vs. moderate anaemia.</a:t>
            </a:r>
            <a:endParaRPr lang="en-GB"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Anaemia is strongly associated with postpartum haemorrhage and the risk of death or near miss. </a:t>
            </a:r>
          </a:p>
          <a:p>
            <a:endParaRPr lang="en-US" sz="2400" dirty="0"/>
          </a:p>
          <a:p>
            <a:pPr marL="342900" indent="-342900">
              <a:buFont typeface="Arial" panose="020B0604020202020204" pitchFamily="34" charset="0"/>
              <a:buChar char="•"/>
            </a:pPr>
            <a:r>
              <a:rPr lang="en-US" sz="2400" dirty="0"/>
              <a:t>Greater attention should be given to the prevention and treatment of anaemia in women of reproductive age.</a:t>
            </a:r>
            <a:endParaRPr lang="en-GB" sz="2400" dirty="0"/>
          </a:p>
        </p:txBody>
      </p:sp>
      <p:pic>
        <p:nvPicPr>
          <p:cNvPr id="10" name="Picture 9">
            <a:extLst>
              <a:ext uri="{FF2B5EF4-FFF2-40B4-BE49-F238E27FC236}">
                <a16:creationId xmlns:a16="http://schemas.microsoft.com/office/drawing/2014/main" id="{F9EAA870-711F-AA6E-9506-71B6D839BAF6}"/>
              </a:ext>
            </a:extLst>
          </p:cNvPr>
          <p:cNvPicPr>
            <a:picLocks noChangeAspect="1"/>
          </p:cNvPicPr>
          <p:nvPr/>
        </p:nvPicPr>
        <p:blipFill rotWithShape="1">
          <a:blip r:embed="rId3"/>
          <a:srcRect t="10692"/>
          <a:stretch/>
        </p:blipFill>
        <p:spPr>
          <a:xfrm>
            <a:off x="6824098" y="1197201"/>
            <a:ext cx="5271020" cy="4554010"/>
          </a:xfrm>
          <a:prstGeom prst="rect">
            <a:avLst/>
          </a:prstGeom>
        </p:spPr>
      </p:pic>
      <p:sp>
        <p:nvSpPr>
          <p:cNvPr id="11" name="TextBox 10">
            <a:extLst>
              <a:ext uri="{FF2B5EF4-FFF2-40B4-BE49-F238E27FC236}">
                <a16:creationId xmlns:a16="http://schemas.microsoft.com/office/drawing/2014/main" id="{CD285320-2831-6F77-ACDC-A66DFACF2ED9}"/>
              </a:ext>
            </a:extLst>
          </p:cNvPr>
          <p:cNvSpPr txBox="1"/>
          <p:nvPr/>
        </p:nvSpPr>
        <p:spPr>
          <a:xfrm>
            <a:off x="0" y="6581001"/>
            <a:ext cx="11130844" cy="261610"/>
          </a:xfrm>
          <a:prstGeom prst="rect">
            <a:avLst/>
          </a:prstGeom>
          <a:noFill/>
        </p:spPr>
        <p:txBody>
          <a:bodyPr wrap="square" rtlCol="0">
            <a:spAutoFit/>
          </a:bodyPr>
          <a:lstStyle/>
          <a:p>
            <a:r>
              <a:rPr lang="en-GB" sz="1100" dirty="0"/>
              <a:t>The WOMAN Trial Collaborators. Lancet Glob Health. 2023; https://doi.org/10.1016/S2214-109X(23)00245-0</a:t>
            </a:r>
          </a:p>
        </p:txBody>
      </p:sp>
    </p:spTree>
    <p:extLst>
      <p:ext uri="{BB962C8B-B14F-4D97-AF65-F5344CB8AC3E}">
        <p14:creationId xmlns:p14="http://schemas.microsoft.com/office/powerpoint/2010/main" val="1674095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AC91A1-DD08-9641-A215-C4E320716088}"/>
              </a:ext>
            </a:extLst>
          </p:cNvPr>
          <p:cNvSpPr txBox="1"/>
          <p:nvPr/>
        </p:nvSpPr>
        <p:spPr>
          <a:xfrm>
            <a:off x="732794" y="4066674"/>
            <a:ext cx="10339057" cy="2585323"/>
          </a:xfrm>
          <a:prstGeom prst="rect">
            <a:avLst/>
          </a:prstGeom>
          <a:noFill/>
        </p:spPr>
        <p:txBody>
          <a:bodyPr wrap="square" rtlCol="0">
            <a:spAutoFit/>
          </a:bodyPr>
          <a:lstStyle/>
          <a:p>
            <a:pPr algn="ctr"/>
            <a:r>
              <a:rPr lang="en-GB" sz="5400" b="1" dirty="0">
                <a:cs typeface="Arial" panose="020B0604020202020204" pitchFamily="34" charset="0"/>
              </a:rPr>
              <a:t>Lessons Learnt – </a:t>
            </a:r>
            <a:r>
              <a:rPr lang="en-US" sz="5400" b="1" dirty="0">
                <a:cs typeface="Arial" panose="020B0604020202020204" pitchFamily="34" charset="0"/>
              </a:rPr>
              <a:t>Alternative routes of TXA administration</a:t>
            </a:r>
          </a:p>
          <a:p>
            <a:pPr algn="ctr"/>
            <a:endParaRPr lang="en-GB" sz="5400" b="1" dirty="0">
              <a:cs typeface="Arial" panose="020B0604020202020204" pitchFamily="34" charset="0"/>
            </a:endParaRPr>
          </a:p>
        </p:txBody>
      </p:sp>
      <p:pic>
        <p:nvPicPr>
          <p:cNvPr id="5" name="Picture 4">
            <a:extLst>
              <a:ext uri="{FF2B5EF4-FFF2-40B4-BE49-F238E27FC236}">
                <a16:creationId xmlns:a16="http://schemas.microsoft.com/office/drawing/2014/main" id="{F727C949-1BF4-4C4E-8FB4-AA5D59E7F565}"/>
              </a:ext>
            </a:extLst>
          </p:cNvPr>
          <p:cNvPicPr/>
          <p:nvPr/>
        </p:nvPicPr>
        <p:blipFill>
          <a:blip r:embed="rId2">
            <a:extLst>
              <a:ext uri="{28A0092B-C50C-407E-A947-70E740481C1C}">
                <a14:useLocalDpi xmlns:a14="http://schemas.microsoft.com/office/drawing/2010/main" val="0"/>
              </a:ext>
            </a:extLst>
          </a:blip>
          <a:srcRect b="12305"/>
          <a:stretch>
            <a:fillRect/>
          </a:stretch>
        </p:blipFill>
        <p:spPr bwMode="auto">
          <a:xfrm>
            <a:off x="2021307" y="637674"/>
            <a:ext cx="7928810" cy="3429000"/>
          </a:xfrm>
          <a:prstGeom prst="rect">
            <a:avLst/>
          </a:prstGeom>
          <a:noFill/>
          <a:ln>
            <a:noFill/>
          </a:ln>
        </p:spPr>
      </p:pic>
    </p:spTree>
    <p:extLst>
      <p:ext uri="{BB962C8B-B14F-4D97-AF65-F5344CB8AC3E}">
        <p14:creationId xmlns:p14="http://schemas.microsoft.com/office/powerpoint/2010/main" val="1563347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1547" y="6093296"/>
            <a:ext cx="8106375" cy="400110"/>
          </a:xfrm>
          <a:prstGeom prst="rect">
            <a:avLst/>
          </a:prstGeom>
          <a:noFill/>
        </p:spPr>
        <p:txBody>
          <a:bodyPr wrap="square" rtlCol="0">
            <a:spAutoFit/>
          </a:bodyPr>
          <a:lstStyle/>
          <a:p>
            <a:pPr>
              <a:defRPr/>
            </a:pPr>
            <a:r>
              <a:rPr lang="en-GB" dirty="0">
                <a:solidFill>
                  <a:srgbClr val="FFFFFF"/>
                </a:solidFill>
              </a:rPr>
              <a:t>Effect of treatment delay on the survival benefit from tranexamic acid</a:t>
            </a:r>
          </a:p>
        </p:txBody>
      </p:sp>
      <p:sp>
        <p:nvSpPr>
          <p:cNvPr id="9" name="TextBox 8"/>
          <p:cNvSpPr txBox="1"/>
          <p:nvPr/>
        </p:nvSpPr>
        <p:spPr>
          <a:xfrm>
            <a:off x="0" y="-24063"/>
            <a:ext cx="12192000" cy="584775"/>
          </a:xfrm>
          <a:prstGeom prst="rect">
            <a:avLst/>
          </a:prstGeom>
          <a:solidFill>
            <a:schemeClr val="bg1">
              <a:lumMod val="85000"/>
            </a:schemeClr>
          </a:solidFill>
        </p:spPr>
        <p:txBody>
          <a:bodyPr wrap="square" rtlCol="0">
            <a:spAutoFit/>
          </a:bodyPr>
          <a:lstStyle/>
          <a:p>
            <a:pPr algn="ctr"/>
            <a:r>
              <a:rPr lang="en-US" sz="3200" b="1" dirty="0">
                <a:solidFill>
                  <a:srgbClr val="AB09AB"/>
                </a:solidFill>
              </a:rPr>
              <a:t>ALTERNATIVE ROUTES OF TXA ADMINISTRATION</a:t>
            </a:r>
          </a:p>
        </p:txBody>
      </p:sp>
      <p:sp>
        <p:nvSpPr>
          <p:cNvPr id="2" name="Rettangolo 3">
            <a:extLst>
              <a:ext uri="{FF2B5EF4-FFF2-40B4-BE49-F238E27FC236}">
                <a16:creationId xmlns:a16="http://schemas.microsoft.com/office/drawing/2014/main" id="{AADD6E1E-6CDA-EF29-7F00-9B183DA0FB9E}"/>
              </a:ext>
            </a:extLst>
          </p:cNvPr>
          <p:cNvSpPr/>
          <p:nvPr/>
        </p:nvSpPr>
        <p:spPr>
          <a:xfrm>
            <a:off x="125531" y="797510"/>
            <a:ext cx="8162435" cy="5632311"/>
          </a:xfrm>
          <a:prstGeom prst="rect">
            <a:avLst/>
          </a:prstGeom>
        </p:spPr>
        <p:txBody>
          <a:bodyPr wrap="square" lIns="91440" tIns="45720" rIns="91440" bIns="45720" anchor="t">
            <a:spAutoFit/>
          </a:bodyPr>
          <a:lstStyle/>
          <a:p>
            <a:pPr marL="800100" lvl="1" indent="-342900">
              <a:buFont typeface="Wingdings"/>
              <a:buChar char="§"/>
            </a:pPr>
            <a:r>
              <a:rPr lang="en-GB" sz="2400" dirty="0">
                <a:cs typeface="Calibri"/>
              </a:rPr>
              <a:t>PPH is the leading cause of maternal death in Sub-Saharan Africa</a:t>
            </a:r>
          </a:p>
          <a:p>
            <a:pPr marL="1257300" lvl="2" indent="-342900">
              <a:buFont typeface="Wingdings"/>
              <a:buChar char="§"/>
            </a:pPr>
            <a:r>
              <a:rPr lang="en-GB" sz="2400" dirty="0">
                <a:latin typeface="Calibri"/>
                <a:cs typeface="Calibri"/>
              </a:rPr>
              <a:t>WHO estimates that there are approximately 67,000 maternal deaths per year in Nigeria, with 1 in 5 deaths due to PPH.</a:t>
            </a:r>
          </a:p>
          <a:p>
            <a:pPr lvl="2"/>
            <a:endParaRPr lang="en-GB" sz="2400" dirty="0">
              <a:latin typeface="Calibri"/>
              <a:ea typeface="Calibri"/>
              <a:cs typeface="Calibri"/>
            </a:endParaRPr>
          </a:p>
          <a:p>
            <a:pPr marL="800100" lvl="1" indent="-342900">
              <a:buFont typeface="Wingdings"/>
              <a:buChar char="§"/>
            </a:pPr>
            <a:r>
              <a:rPr lang="en-GB" sz="2400" dirty="0">
                <a:latin typeface="Calibri"/>
                <a:cs typeface="Calibri"/>
              </a:rPr>
              <a:t>Many births are not assisted by skilled health personnel who are able to give IV injections. </a:t>
            </a:r>
          </a:p>
          <a:p>
            <a:pPr lvl="1"/>
            <a:endParaRPr lang="en-GB" sz="2400" dirty="0">
              <a:latin typeface="Calibri"/>
              <a:cs typeface="Calibri"/>
            </a:endParaRPr>
          </a:p>
          <a:p>
            <a:pPr marL="800100" lvl="1" indent="-342900">
              <a:buFont typeface="Wingdings"/>
              <a:buChar char="§"/>
            </a:pPr>
            <a:r>
              <a:rPr lang="en-GB" sz="2400" dirty="0">
                <a:latin typeface="Calibri"/>
                <a:cs typeface="Calibri"/>
              </a:rPr>
              <a:t>If TXA can be given intramuscularly more women are likely to receive the treatment sooner</a:t>
            </a:r>
          </a:p>
          <a:p>
            <a:pPr lvl="1"/>
            <a:endParaRPr lang="en-GB" sz="2400" dirty="0">
              <a:latin typeface="Calibri"/>
              <a:cs typeface="Calibri"/>
            </a:endParaRPr>
          </a:p>
          <a:p>
            <a:pPr marL="800100" lvl="1" indent="-342900">
              <a:buFont typeface="Wingdings"/>
              <a:buChar char="§"/>
            </a:pPr>
            <a:r>
              <a:rPr lang="en-GB" sz="2400" dirty="0">
                <a:latin typeface="Calibri"/>
                <a:cs typeface="Calibri"/>
              </a:rPr>
              <a:t>Relevant in LMICs where many of the PPH deaths happen before the women reach hospital</a:t>
            </a:r>
            <a:endParaRPr lang="en-US" sz="2400" b="1" dirty="0">
              <a:solidFill>
                <a:srgbClr val="AB09AB"/>
              </a:solidFill>
            </a:endParaRPr>
          </a:p>
          <a:p>
            <a:pPr marL="800100" lvl="1" indent="-342900">
              <a:buFont typeface="Wingdings"/>
              <a:buChar char="§"/>
            </a:pPr>
            <a:endParaRPr lang="en-GB" sz="2400" dirty="0">
              <a:latin typeface="Calibri"/>
              <a:cs typeface="Calibri"/>
            </a:endParaRPr>
          </a:p>
        </p:txBody>
      </p:sp>
      <p:pic>
        <p:nvPicPr>
          <p:cNvPr id="8" name="Picture 2" descr="Image result for rural maternity care africa">
            <a:extLst>
              <a:ext uri="{FF2B5EF4-FFF2-40B4-BE49-F238E27FC236}">
                <a16:creationId xmlns:a16="http://schemas.microsoft.com/office/drawing/2014/main" id="{66BFF9FD-A44A-A335-14B0-0CAAAF67C5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5" t="3263" r="-271" b="16322"/>
          <a:stretch/>
        </p:blipFill>
        <p:spPr bwMode="auto">
          <a:xfrm>
            <a:off x="8364859" y="1129871"/>
            <a:ext cx="3701610" cy="2281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064455C-5B26-5D81-49DC-702C7C52ACDE}"/>
              </a:ext>
            </a:extLst>
          </p:cNvPr>
          <p:cNvPicPr>
            <a:picLocks noChangeAspect="1"/>
          </p:cNvPicPr>
          <p:nvPr/>
        </p:nvPicPr>
        <p:blipFill>
          <a:blip r:embed="rId3"/>
          <a:stretch>
            <a:fillRect/>
          </a:stretch>
        </p:blipFill>
        <p:spPr>
          <a:xfrm>
            <a:off x="8364859" y="3664219"/>
            <a:ext cx="3701610" cy="2112587"/>
          </a:xfrm>
          <a:prstGeom prst="rect">
            <a:avLst/>
          </a:prstGeom>
        </p:spPr>
      </p:pic>
    </p:spTree>
    <p:extLst>
      <p:ext uri="{BB962C8B-B14F-4D97-AF65-F5344CB8AC3E}">
        <p14:creationId xmlns:p14="http://schemas.microsoft.com/office/powerpoint/2010/main" val="2743123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1547" y="6093296"/>
            <a:ext cx="8106375" cy="400110"/>
          </a:xfrm>
          <a:prstGeom prst="rect">
            <a:avLst/>
          </a:prstGeom>
          <a:noFill/>
        </p:spPr>
        <p:txBody>
          <a:bodyPr wrap="square" rtlCol="0">
            <a:spAutoFit/>
          </a:bodyPr>
          <a:lstStyle/>
          <a:p>
            <a:pPr>
              <a:defRPr/>
            </a:pPr>
            <a:r>
              <a:rPr lang="en-GB" dirty="0">
                <a:solidFill>
                  <a:srgbClr val="FFFFFF"/>
                </a:solidFill>
              </a:rPr>
              <a:t>Effect of treatment delay on the survival benefit from tranexamic acid</a:t>
            </a:r>
          </a:p>
        </p:txBody>
      </p:sp>
      <p:sp>
        <p:nvSpPr>
          <p:cNvPr id="9" name="TextBox 8"/>
          <p:cNvSpPr txBox="1"/>
          <p:nvPr/>
        </p:nvSpPr>
        <p:spPr>
          <a:xfrm>
            <a:off x="0" y="-24063"/>
            <a:ext cx="12192000" cy="584775"/>
          </a:xfrm>
          <a:prstGeom prst="rect">
            <a:avLst/>
          </a:prstGeom>
          <a:solidFill>
            <a:schemeClr val="bg1">
              <a:lumMod val="85000"/>
            </a:schemeClr>
          </a:solidFill>
        </p:spPr>
        <p:txBody>
          <a:bodyPr wrap="square" rtlCol="0">
            <a:spAutoFit/>
          </a:bodyPr>
          <a:lstStyle/>
          <a:p>
            <a:pPr algn="ctr"/>
            <a:r>
              <a:rPr lang="en-US" sz="3200" b="1" dirty="0">
                <a:solidFill>
                  <a:srgbClr val="AB09AB"/>
                </a:solidFill>
              </a:rPr>
              <a:t>LESSONS LEARNT - ALTERNATIVE ROUTES OF TXA ADMINISTRATION</a:t>
            </a:r>
          </a:p>
        </p:txBody>
      </p:sp>
      <p:sp>
        <p:nvSpPr>
          <p:cNvPr id="3" name="Content Placeholder 2">
            <a:extLst>
              <a:ext uri="{FF2B5EF4-FFF2-40B4-BE49-F238E27FC236}">
                <a16:creationId xmlns:a16="http://schemas.microsoft.com/office/drawing/2014/main" id="{3A70A7F3-5B26-D5B2-7248-AA25DB4BB189}"/>
              </a:ext>
            </a:extLst>
          </p:cNvPr>
          <p:cNvSpPr txBox="1">
            <a:spLocks/>
          </p:cNvSpPr>
          <p:nvPr/>
        </p:nvSpPr>
        <p:spPr>
          <a:xfrm>
            <a:off x="660962" y="1211179"/>
            <a:ext cx="5535301" cy="378541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Both IM and oral TXA are well tolerated.</a:t>
            </a:r>
          </a:p>
          <a:p>
            <a:pPr marL="0" indent="0">
              <a:buNone/>
            </a:pPr>
            <a:endParaRPr lang="en-US" sz="2400" dirty="0"/>
          </a:p>
          <a:p>
            <a:r>
              <a:rPr lang="en-US" sz="2400" dirty="0"/>
              <a:t>Oral TXA took about 1 hour to reach minimum therapeutic concentrations and would not be suitable for emergency treatment. </a:t>
            </a:r>
          </a:p>
          <a:p>
            <a:pPr marL="0" indent="0">
              <a:buNone/>
            </a:pPr>
            <a:endParaRPr lang="en-US" sz="2400" dirty="0"/>
          </a:p>
          <a:p>
            <a:r>
              <a:rPr lang="en-US" sz="2400" dirty="0"/>
              <a:t>Intramuscular TXA inhibits fibrinolysis within 10 minutes and may be a suitable alternative to IV.</a:t>
            </a:r>
            <a:endParaRPr lang="en-NG" sz="2400" dirty="0"/>
          </a:p>
        </p:txBody>
      </p:sp>
      <p:pic>
        <p:nvPicPr>
          <p:cNvPr id="6" name="Picture 5">
            <a:extLst>
              <a:ext uri="{FF2B5EF4-FFF2-40B4-BE49-F238E27FC236}">
                <a16:creationId xmlns:a16="http://schemas.microsoft.com/office/drawing/2014/main" id="{8D2BA92C-6531-7E75-802F-47D889482CAF}"/>
              </a:ext>
            </a:extLst>
          </p:cNvPr>
          <p:cNvPicPr>
            <a:picLocks noChangeAspect="1"/>
          </p:cNvPicPr>
          <p:nvPr/>
        </p:nvPicPr>
        <p:blipFill>
          <a:blip r:embed="rId2"/>
          <a:stretch>
            <a:fillRect/>
          </a:stretch>
        </p:blipFill>
        <p:spPr>
          <a:xfrm>
            <a:off x="7038473" y="1107962"/>
            <a:ext cx="4023251" cy="4985334"/>
          </a:xfrm>
          <a:prstGeom prst="rect">
            <a:avLst/>
          </a:prstGeom>
        </p:spPr>
      </p:pic>
      <p:sp>
        <p:nvSpPr>
          <p:cNvPr id="7" name="TextBox 6">
            <a:extLst>
              <a:ext uri="{FF2B5EF4-FFF2-40B4-BE49-F238E27FC236}">
                <a16:creationId xmlns:a16="http://schemas.microsoft.com/office/drawing/2014/main" id="{10007A4D-881C-8331-EB21-E20868BCD8BC}"/>
              </a:ext>
            </a:extLst>
          </p:cNvPr>
          <p:cNvSpPr txBox="1"/>
          <p:nvPr/>
        </p:nvSpPr>
        <p:spPr>
          <a:xfrm>
            <a:off x="0" y="6502932"/>
            <a:ext cx="11130844" cy="276999"/>
          </a:xfrm>
          <a:prstGeom prst="rect">
            <a:avLst/>
          </a:prstGeom>
          <a:noFill/>
        </p:spPr>
        <p:txBody>
          <a:bodyPr wrap="square" rtlCol="0">
            <a:spAutoFit/>
          </a:bodyPr>
          <a:lstStyle/>
          <a:p>
            <a:r>
              <a:rPr lang="en-GB" sz="1200" dirty="0"/>
              <a:t>Shakur-Still H, et al. BJOG. 2023;00:1–10. https://doi.org/10.1111/1471-0528.17455</a:t>
            </a:r>
          </a:p>
        </p:txBody>
      </p:sp>
    </p:spTree>
    <p:extLst>
      <p:ext uri="{BB962C8B-B14F-4D97-AF65-F5344CB8AC3E}">
        <p14:creationId xmlns:p14="http://schemas.microsoft.com/office/powerpoint/2010/main" val="2532162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988"/>
            <a:ext cx="12192000" cy="584775"/>
          </a:xfrm>
          <a:prstGeom prst="rect">
            <a:avLst/>
          </a:prstGeom>
          <a:solidFill>
            <a:schemeClr val="bg1">
              <a:lumMod val="85000"/>
            </a:schemeClr>
          </a:solidFill>
          <a:ln w="25400">
            <a:noFill/>
            <a:round/>
          </a:ln>
        </p:spPr>
        <p:txBody>
          <a:bodyPr wrap="square" rtlCol="0">
            <a:spAutoFit/>
          </a:bodyPr>
          <a:lstStyle/>
          <a:p>
            <a:pPr algn="ctr"/>
            <a:r>
              <a:rPr lang="en-GB" sz="3200" b="1" dirty="0">
                <a:solidFill>
                  <a:srgbClr val="AB09AB"/>
                </a:solidFill>
              </a:rPr>
              <a:t>PROBLEM STATEMENT: MATERNAL MORTALITY</a:t>
            </a:r>
          </a:p>
        </p:txBody>
      </p:sp>
      <p:sp>
        <p:nvSpPr>
          <p:cNvPr id="15" name="TextBox 14"/>
          <p:cNvSpPr txBox="1"/>
          <p:nvPr/>
        </p:nvSpPr>
        <p:spPr>
          <a:xfrm>
            <a:off x="715876" y="1001344"/>
            <a:ext cx="10786314" cy="146193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800" dirty="0"/>
              <a:t>Approximately 300,000 women die every year due to complications in pregnancy and childbirth</a:t>
            </a:r>
          </a:p>
          <a:p>
            <a:pPr marL="342900" indent="-342900">
              <a:spcAft>
                <a:spcPts val="600"/>
              </a:spcAft>
              <a:buFont typeface="Arial" panose="020B0604020202020204" pitchFamily="34" charset="0"/>
              <a:buChar char="•"/>
            </a:pPr>
            <a:r>
              <a:rPr lang="en-GB" sz="2800" dirty="0"/>
              <a:t>99% of deaths occur in low- and middle-income countries</a:t>
            </a:r>
            <a:endParaRPr lang="en-GB" sz="2000" dirty="0"/>
          </a:p>
        </p:txBody>
      </p:sp>
      <p:sp>
        <p:nvSpPr>
          <p:cNvPr id="6" name="TextBox 5"/>
          <p:cNvSpPr txBox="1"/>
          <p:nvPr/>
        </p:nvSpPr>
        <p:spPr>
          <a:xfrm>
            <a:off x="8916683" y="2605956"/>
            <a:ext cx="3049792" cy="646331"/>
          </a:xfrm>
          <a:prstGeom prst="rect">
            <a:avLst/>
          </a:prstGeom>
          <a:noFill/>
        </p:spPr>
        <p:txBody>
          <a:bodyPr wrap="square" rtlCol="0">
            <a:spAutoFit/>
          </a:bodyPr>
          <a:lstStyle/>
          <a:p>
            <a:r>
              <a:rPr lang="en-GB" dirty="0"/>
              <a:t>Maternal mortality ratio (per 100,000 live births), 2015</a:t>
            </a:r>
          </a:p>
        </p:txBody>
      </p:sp>
      <p:pic>
        <p:nvPicPr>
          <p:cNvPr id="4" name="Picture 3"/>
          <p:cNvPicPr>
            <a:picLocks noChangeAspect="1"/>
          </p:cNvPicPr>
          <p:nvPr/>
        </p:nvPicPr>
        <p:blipFill rotWithShape="1">
          <a:blip r:embed="rId3">
            <a:clrChange>
              <a:clrFrom>
                <a:srgbClr val="E0E8FF"/>
              </a:clrFrom>
              <a:clrTo>
                <a:srgbClr val="E0E8FF">
                  <a:alpha val="0"/>
                </a:srgbClr>
              </a:clrTo>
            </a:clrChange>
          </a:blip>
          <a:srcRect l="6607" t="21709" r="6964" b="22816"/>
          <a:stretch/>
        </p:blipFill>
        <p:spPr>
          <a:xfrm>
            <a:off x="970131" y="2654433"/>
            <a:ext cx="7920000" cy="3382626"/>
          </a:xfrm>
          <a:prstGeom prst="rect">
            <a:avLst/>
          </a:prstGeom>
        </p:spPr>
      </p:pic>
      <p:sp>
        <p:nvSpPr>
          <p:cNvPr id="12" name="Rectangle 11"/>
          <p:cNvSpPr/>
          <p:nvPr/>
        </p:nvSpPr>
        <p:spPr>
          <a:xfrm>
            <a:off x="459151" y="5013407"/>
            <a:ext cx="1440000"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9239694" y="3692928"/>
            <a:ext cx="2264882" cy="2004479"/>
            <a:chOff x="243672" y="2238375"/>
            <a:chExt cx="2394753" cy="2095501"/>
          </a:xfrm>
        </p:grpSpPr>
        <p:pic>
          <p:nvPicPr>
            <p:cNvPr id="8" name="Picture 7"/>
            <p:cNvPicPr>
              <a:picLocks noChangeAspect="1"/>
            </p:cNvPicPr>
            <p:nvPr/>
          </p:nvPicPr>
          <p:blipFill rotWithShape="1">
            <a:blip r:embed="rId3">
              <a:clrChange>
                <a:clrFrom>
                  <a:srgbClr val="E0E8FF"/>
                </a:clrFrom>
                <a:clrTo>
                  <a:srgbClr val="E0E8FF">
                    <a:alpha val="0"/>
                  </a:srgbClr>
                </a:clrTo>
              </a:clrChange>
            </a:blip>
            <a:srcRect t="66331" r="88102" b="11873"/>
            <a:stretch/>
          </p:blipFill>
          <p:spPr>
            <a:xfrm>
              <a:off x="243672" y="2238375"/>
              <a:ext cx="1156503" cy="1409700"/>
            </a:xfrm>
            <a:prstGeom prst="rect">
              <a:avLst/>
            </a:prstGeom>
          </p:spPr>
        </p:pic>
        <p:pic>
          <p:nvPicPr>
            <p:cNvPr id="9" name="Picture 8"/>
            <p:cNvPicPr>
              <a:picLocks noChangeAspect="1"/>
            </p:cNvPicPr>
            <p:nvPr/>
          </p:nvPicPr>
          <p:blipFill rotWithShape="1">
            <a:blip r:embed="rId3">
              <a:clrChange>
                <a:clrFrom>
                  <a:srgbClr val="E0E8FF"/>
                </a:clrFrom>
                <a:clrTo>
                  <a:srgbClr val="E0E8FF">
                    <a:alpha val="0"/>
                  </a:srgbClr>
                </a:clrTo>
              </a:clrChange>
            </a:blip>
            <a:srcRect l="11703" t="77523" r="65171" b="11874"/>
            <a:stretch/>
          </p:blipFill>
          <p:spPr>
            <a:xfrm>
              <a:off x="390525" y="3648076"/>
              <a:ext cx="2247900" cy="685800"/>
            </a:xfrm>
            <a:prstGeom prst="rect">
              <a:avLst/>
            </a:prstGeom>
          </p:spPr>
        </p:pic>
      </p:grpSp>
      <p:pic>
        <p:nvPicPr>
          <p:cNvPr id="17" name="Picture 16"/>
          <p:cNvPicPr>
            <a:picLocks noChangeAspect="1"/>
          </p:cNvPicPr>
          <p:nvPr/>
        </p:nvPicPr>
        <p:blipFill rotWithShape="1">
          <a:blip r:embed="rId3">
            <a:clrChange>
              <a:clrFrom>
                <a:srgbClr val="E0E8FF"/>
              </a:clrFrom>
              <a:clrTo>
                <a:srgbClr val="E0E8FF">
                  <a:alpha val="0"/>
                </a:srgbClr>
              </a:clrTo>
            </a:clrChange>
          </a:blip>
          <a:srcRect l="84754" t="88568" b="2587"/>
          <a:stretch/>
        </p:blipFill>
        <p:spPr>
          <a:xfrm>
            <a:off x="946419" y="5656102"/>
            <a:ext cx="1481943" cy="572090"/>
          </a:xfrm>
          <a:prstGeom prst="rect">
            <a:avLst/>
          </a:prstGeom>
        </p:spPr>
      </p:pic>
      <p:pic>
        <p:nvPicPr>
          <p:cNvPr id="10" name="Picture 9"/>
          <p:cNvPicPr>
            <a:picLocks noChangeAspect="1"/>
          </p:cNvPicPr>
          <p:nvPr/>
        </p:nvPicPr>
        <p:blipFill rotWithShape="1">
          <a:blip r:embed="rId3">
            <a:clrChange>
              <a:clrFrom>
                <a:srgbClr val="E0E8FF"/>
              </a:clrFrom>
              <a:clrTo>
                <a:srgbClr val="E0E8FF">
                  <a:alpha val="0"/>
                </a:srgbClr>
              </a:clrTo>
            </a:clrChange>
          </a:blip>
          <a:srcRect l="58739" t="88568" r="23808" b="3640"/>
          <a:stretch/>
        </p:blipFill>
        <p:spPr>
          <a:xfrm>
            <a:off x="980182" y="5077844"/>
            <a:ext cx="1696453" cy="504029"/>
          </a:xfrm>
          <a:prstGeom prst="rect">
            <a:avLst/>
          </a:prstGeom>
        </p:spPr>
      </p:pic>
      <p:sp>
        <p:nvSpPr>
          <p:cNvPr id="3" name="TextBox 2"/>
          <p:cNvSpPr txBox="1"/>
          <p:nvPr/>
        </p:nvSpPr>
        <p:spPr>
          <a:xfrm>
            <a:off x="349557" y="6381776"/>
            <a:ext cx="11600701" cy="461665"/>
          </a:xfrm>
          <a:prstGeom prst="rect">
            <a:avLst/>
          </a:prstGeom>
          <a:noFill/>
        </p:spPr>
        <p:txBody>
          <a:bodyPr wrap="square" rtlCol="0">
            <a:spAutoFit/>
          </a:bodyPr>
          <a:lstStyle/>
          <a:p>
            <a:r>
              <a:rPr lang="en-GB" sz="1200" dirty="0"/>
              <a:t>Say L </a:t>
            </a:r>
            <a:r>
              <a:rPr lang="en-GB" sz="1200" i="1" dirty="0"/>
              <a:t>et al. </a:t>
            </a:r>
            <a:r>
              <a:rPr lang="en-GB" sz="1200" dirty="0"/>
              <a:t>BMC Reproductive Health 2004;1(3). </a:t>
            </a:r>
          </a:p>
          <a:p>
            <a:r>
              <a:rPr lang="en-GB" sz="1200" dirty="0"/>
              <a:t>WHO, UNICEF, UNFPA and The World Bank estimates. 2015</a:t>
            </a:r>
          </a:p>
        </p:txBody>
      </p:sp>
    </p:spTree>
    <p:extLst>
      <p:ext uri="{BB962C8B-B14F-4D97-AF65-F5344CB8AC3E}">
        <p14:creationId xmlns:p14="http://schemas.microsoft.com/office/powerpoint/2010/main" val="1385900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6620" y="2402732"/>
            <a:ext cx="9407553" cy="461665"/>
          </a:xfrm>
          <a:prstGeom prst="rect">
            <a:avLst/>
          </a:prstGeom>
          <a:noFill/>
        </p:spPr>
        <p:txBody>
          <a:bodyPr wrap="square" rtlCol="0">
            <a:spAutoFit/>
          </a:bodyPr>
          <a:lstStyle/>
          <a:p>
            <a:pPr>
              <a:spcAft>
                <a:spcPts val="1200"/>
              </a:spcAft>
            </a:pPr>
            <a:r>
              <a:rPr lang="en-US" sz="2400" b="1" dirty="0"/>
              <a:t>IM TXA is well tolerated and rapidly absorbed in pregnant women</a:t>
            </a:r>
            <a:endParaRPr lang="en-GB" sz="2400" b="1" dirty="0"/>
          </a:p>
        </p:txBody>
      </p:sp>
      <p:sp>
        <p:nvSpPr>
          <p:cNvPr id="7" name="TextBox 6"/>
          <p:cNvSpPr txBox="1"/>
          <p:nvPr/>
        </p:nvSpPr>
        <p:spPr>
          <a:xfrm>
            <a:off x="0" y="6581001"/>
            <a:ext cx="11130844" cy="276999"/>
          </a:xfrm>
          <a:prstGeom prst="rect">
            <a:avLst/>
          </a:prstGeom>
          <a:noFill/>
        </p:spPr>
        <p:txBody>
          <a:bodyPr wrap="square" rtlCol="0">
            <a:spAutoFit/>
          </a:bodyPr>
          <a:lstStyle/>
          <a:p>
            <a:r>
              <a:rPr lang="en-GB" sz="1200" dirty="0"/>
              <a:t>Shakur-Still H, et al. BJOG. 2023;00:1–10. https://doi.org/10.1111/1471-0528.17455</a:t>
            </a:r>
          </a:p>
        </p:txBody>
      </p:sp>
      <p:pic>
        <p:nvPicPr>
          <p:cNvPr id="2" name="Picture 1">
            <a:extLst>
              <a:ext uri="{FF2B5EF4-FFF2-40B4-BE49-F238E27FC236}">
                <a16:creationId xmlns:a16="http://schemas.microsoft.com/office/drawing/2014/main" id="{17DBCD5D-751F-4778-A123-6122FD22BC93}"/>
              </a:ext>
            </a:extLst>
          </p:cNvPr>
          <p:cNvPicPr>
            <a:picLocks noChangeAspect="1"/>
          </p:cNvPicPr>
          <p:nvPr/>
        </p:nvPicPr>
        <p:blipFill>
          <a:blip r:embed="rId3"/>
          <a:stretch>
            <a:fillRect/>
          </a:stretch>
        </p:blipFill>
        <p:spPr>
          <a:xfrm>
            <a:off x="4115233" y="695176"/>
            <a:ext cx="3961533" cy="1707556"/>
          </a:xfrm>
          <a:prstGeom prst="rect">
            <a:avLst/>
          </a:prstGeom>
        </p:spPr>
      </p:pic>
      <p:pic>
        <p:nvPicPr>
          <p:cNvPr id="10" name="Picture 1">
            <a:extLst>
              <a:ext uri="{FF2B5EF4-FFF2-40B4-BE49-F238E27FC236}">
                <a16:creationId xmlns:a16="http://schemas.microsoft.com/office/drawing/2014/main" id="{DBFC6562-027B-E86F-144A-162F9B5CCB53}"/>
              </a:ext>
            </a:extLst>
          </p:cNvPr>
          <p:cNvPicPr>
            <a:picLocks noChangeAspect="1"/>
          </p:cNvPicPr>
          <p:nvPr/>
        </p:nvPicPr>
        <p:blipFill rotWithShape="1">
          <a:blip r:embed="rId4"/>
          <a:srcRect b="49996"/>
          <a:stretch/>
        </p:blipFill>
        <p:spPr>
          <a:xfrm>
            <a:off x="982405" y="3161168"/>
            <a:ext cx="10049057" cy="3001656"/>
          </a:xfrm>
          <a:prstGeom prst="rect">
            <a:avLst/>
          </a:prstGeom>
        </p:spPr>
      </p:pic>
      <p:sp>
        <p:nvSpPr>
          <p:cNvPr id="11" name="TextBox 10">
            <a:extLst>
              <a:ext uri="{FF2B5EF4-FFF2-40B4-BE49-F238E27FC236}">
                <a16:creationId xmlns:a16="http://schemas.microsoft.com/office/drawing/2014/main" id="{A0B7B0C5-B9AC-6F18-DB58-8D03860DB3F5}"/>
              </a:ext>
            </a:extLst>
          </p:cNvPr>
          <p:cNvSpPr txBox="1"/>
          <p:nvPr/>
        </p:nvSpPr>
        <p:spPr>
          <a:xfrm>
            <a:off x="0" y="-24063"/>
            <a:ext cx="12192000" cy="584775"/>
          </a:xfrm>
          <a:prstGeom prst="rect">
            <a:avLst/>
          </a:prstGeom>
          <a:solidFill>
            <a:schemeClr val="bg1">
              <a:lumMod val="85000"/>
            </a:schemeClr>
          </a:solidFill>
        </p:spPr>
        <p:txBody>
          <a:bodyPr wrap="square" rtlCol="0">
            <a:spAutoFit/>
          </a:bodyPr>
          <a:lstStyle/>
          <a:p>
            <a:pPr algn="ctr"/>
            <a:r>
              <a:rPr lang="en-US" sz="3200" b="1" dirty="0">
                <a:solidFill>
                  <a:srgbClr val="AB09AB"/>
                </a:solidFill>
              </a:rPr>
              <a:t>LESSONS LEARNT - ALTERNATIVE ROUTES OF TXA ADMINISTRATION</a:t>
            </a:r>
          </a:p>
        </p:txBody>
      </p:sp>
    </p:spTree>
    <p:extLst>
      <p:ext uri="{BB962C8B-B14F-4D97-AF65-F5344CB8AC3E}">
        <p14:creationId xmlns:p14="http://schemas.microsoft.com/office/powerpoint/2010/main" val="1241290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1547" y="6093296"/>
            <a:ext cx="8106375" cy="400110"/>
          </a:xfrm>
          <a:prstGeom prst="rect">
            <a:avLst/>
          </a:prstGeom>
          <a:noFill/>
        </p:spPr>
        <p:txBody>
          <a:bodyPr wrap="square" rtlCol="0">
            <a:spAutoFit/>
          </a:bodyPr>
          <a:lstStyle/>
          <a:p>
            <a:pPr>
              <a:defRPr/>
            </a:pPr>
            <a:r>
              <a:rPr lang="en-GB" dirty="0">
                <a:solidFill>
                  <a:srgbClr val="FFFFFF"/>
                </a:solidFill>
              </a:rPr>
              <a:t>Effect of treatment delay on the survival benefit from tranexamic acid</a:t>
            </a:r>
          </a:p>
        </p:txBody>
      </p:sp>
      <p:sp>
        <p:nvSpPr>
          <p:cNvPr id="9" name="TextBox 8"/>
          <p:cNvSpPr txBox="1"/>
          <p:nvPr/>
        </p:nvSpPr>
        <p:spPr>
          <a:xfrm>
            <a:off x="0" y="-24063"/>
            <a:ext cx="12192000" cy="584775"/>
          </a:xfrm>
          <a:prstGeom prst="rect">
            <a:avLst/>
          </a:prstGeom>
          <a:solidFill>
            <a:schemeClr val="bg1">
              <a:lumMod val="85000"/>
            </a:schemeClr>
          </a:solidFill>
        </p:spPr>
        <p:txBody>
          <a:bodyPr wrap="square" rtlCol="0">
            <a:spAutoFit/>
          </a:bodyPr>
          <a:lstStyle/>
          <a:p>
            <a:pPr algn="ctr"/>
            <a:r>
              <a:rPr lang="en-US" sz="3200" b="1" dirty="0">
                <a:solidFill>
                  <a:srgbClr val="AB09AB"/>
                </a:solidFill>
              </a:rPr>
              <a:t>WHAT NEXT?</a:t>
            </a:r>
          </a:p>
        </p:txBody>
      </p:sp>
      <p:sp>
        <p:nvSpPr>
          <p:cNvPr id="2" name="Rettangolo 3">
            <a:extLst>
              <a:ext uri="{FF2B5EF4-FFF2-40B4-BE49-F238E27FC236}">
                <a16:creationId xmlns:a16="http://schemas.microsoft.com/office/drawing/2014/main" id="{AADD6E1E-6CDA-EF29-7F00-9B183DA0FB9E}"/>
              </a:ext>
            </a:extLst>
          </p:cNvPr>
          <p:cNvSpPr/>
          <p:nvPr/>
        </p:nvSpPr>
        <p:spPr>
          <a:xfrm>
            <a:off x="418164" y="1002047"/>
            <a:ext cx="6082764" cy="5262979"/>
          </a:xfrm>
          <a:prstGeom prst="rect">
            <a:avLst/>
          </a:prstGeom>
        </p:spPr>
        <p:txBody>
          <a:bodyPr wrap="square" lIns="91440" tIns="45720" rIns="91440" bIns="45720" anchor="t">
            <a:spAutoFit/>
          </a:bodyPr>
          <a:lstStyle/>
          <a:p>
            <a:pPr marL="800100" lvl="1" indent="-342900">
              <a:buFont typeface="Wingdings"/>
              <a:buChar char="§"/>
            </a:pPr>
            <a:r>
              <a:rPr lang="en-US" sz="2400" dirty="0">
                <a:cs typeface="Calibri"/>
              </a:rPr>
              <a:t>The WOMAN-2 trial is expected to complete recruitment </a:t>
            </a:r>
            <a:r>
              <a:rPr lang="en-US" sz="2400">
                <a:cs typeface="Calibri"/>
              </a:rPr>
              <a:t>this year.</a:t>
            </a:r>
            <a:endParaRPr lang="en-US" sz="2400" dirty="0">
              <a:cs typeface="Calibri"/>
            </a:endParaRPr>
          </a:p>
          <a:p>
            <a:pPr lvl="1"/>
            <a:endParaRPr lang="en-US" sz="2400" dirty="0">
              <a:cs typeface="Calibri"/>
            </a:endParaRPr>
          </a:p>
          <a:p>
            <a:pPr marL="800100" lvl="1" indent="-342900">
              <a:buFont typeface="Wingdings"/>
              <a:buChar char="§"/>
            </a:pPr>
            <a:r>
              <a:rPr lang="en-US" sz="2400" dirty="0">
                <a:cs typeface="Calibri"/>
              </a:rPr>
              <a:t>Implementation of the results of the WOMAN Trial is important and will facilitate uptake of the WOMAN-2 trial results if TXA is found to be effective in preventing PPH in women with moderate to severe anaemia.</a:t>
            </a:r>
          </a:p>
          <a:p>
            <a:pPr lvl="1"/>
            <a:endParaRPr lang="en-US" sz="2400" dirty="0">
              <a:solidFill>
                <a:srgbClr val="AB09AB"/>
              </a:solidFill>
              <a:cs typeface="Calibri"/>
            </a:endParaRPr>
          </a:p>
          <a:p>
            <a:pPr marL="800100" lvl="1" indent="-342900">
              <a:buFont typeface="Wingdings"/>
              <a:buChar char="§"/>
            </a:pPr>
            <a:r>
              <a:rPr lang="en-US" sz="2400" dirty="0">
                <a:cs typeface="Calibri"/>
              </a:rPr>
              <a:t>How can we ensure that women who deliver outside hospital benefit from TXA?</a:t>
            </a:r>
            <a:endParaRPr lang="en-US" sz="2400" b="1" dirty="0"/>
          </a:p>
          <a:p>
            <a:pPr lvl="1"/>
            <a:endParaRPr lang="en-GB" sz="2400" dirty="0">
              <a:latin typeface="Calibri"/>
              <a:cs typeface="Calibri"/>
            </a:endParaRPr>
          </a:p>
        </p:txBody>
      </p:sp>
      <p:pic>
        <p:nvPicPr>
          <p:cNvPr id="8" name="Picture 2" descr="Image result for rural maternity care africa">
            <a:extLst>
              <a:ext uri="{FF2B5EF4-FFF2-40B4-BE49-F238E27FC236}">
                <a16:creationId xmlns:a16="http://schemas.microsoft.com/office/drawing/2014/main" id="{CEE72A5C-892D-B212-DC96-060F18B682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5" t="3263" r="-271" b="16322"/>
          <a:stretch/>
        </p:blipFill>
        <p:spPr bwMode="auto">
          <a:xfrm>
            <a:off x="7581501" y="3500187"/>
            <a:ext cx="4192335" cy="25931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52DA4E8-FB3C-61F0-9303-6D40885237B0}"/>
              </a:ext>
            </a:extLst>
          </p:cNvPr>
          <p:cNvPicPr>
            <a:picLocks noChangeAspect="1"/>
          </p:cNvPicPr>
          <p:nvPr/>
        </p:nvPicPr>
        <p:blipFill>
          <a:blip r:embed="rId4"/>
          <a:stretch>
            <a:fillRect/>
          </a:stretch>
        </p:blipFill>
        <p:spPr>
          <a:xfrm>
            <a:off x="7581501" y="835891"/>
            <a:ext cx="4192335" cy="2332166"/>
          </a:xfrm>
          <a:prstGeom prst="rect">
            <a:avLst/>
          </a:prstGeom>
        </p:spPr>
      </p:pic>
    </p:spTree>
    <p:extLst>
      <p:ext uri="{BB962C8B-B14F-4D97-AF65-F5344CB8AC3E}">
        <p14:creationId xmlns:p14="http://schemas.microsoft.com/office/powerpoint/2010/main" val="604416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1547" y="6093296"/>
            <a:ext cx="8106375" cy="400110"/>
          </a:xfrm>
          <a:prstGeom prst="rect">
            <a:avLst/>
          </a:prstGeom>
          <a:noFill/>
        </p:spPr>
        <p:txBody>
          <a:bodyPr wrap="square" rtlCol="0">
            <a:spAutoFit/>
          </a:bodyPr>
          <a:lstStyle/>
          <a:p>
            <a:pPr>
              <a:defRPr/>
            </a:pPr>
            <a:r>
              <a:rPr lang="en-GB" dirty="0">
                <a:solidFill>
                  <a:srgbClr val="FFFFFF"/>
                </a:solidFill>
              </a:rPr>
              <a:t>Effect of treatment delay on the survival benefit from tranexamic acid</a:t>
            </a:r>
          </a:p>
        </p:txBody>
      </p:sp>
      <p:sp>
        <p:nvSpPr>
          <p:cNvPr id="4" name="Content Placeholder 2">
            <a:extLst>
              <a:ext uri="{FF2B5EF4-FFF2-40B4-BE49-F238E27FC236}">
                <a16:creationId xmlns:a16="http://schemas.microsoft.com/office/drawing/2014/main" id="{EAEB9071-033A-3759-A2CB-747C235FC2EF}"/>
              </a:ext>
            </a:extLst>
          </p:cNvPr>
          <p:cNvSpPr txBox="1">
            <a:spLocks/>
          </p:cNvSpPr>
          <p:nvPr/>
        </p:nvSpPr>
        <p:spPr>
          <a:xfrm>
            <a:off x="4743929" y="746681"/>
            <a:ext cx="7215460" cy="4455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latin typeface="Calibri"/>
                <a:cs typeface="Calibri"/>
              </a:rPr>
              <a:t>Give 1g TXA </a:t>
            </a:r>
            <a:r>
              <a:rPr lang="en-GB" sz="2400" b="1" dirty="0">
                <a:latin typeface="Calibri"/>
                <a:cs typeface="Calibri"/>
              </a:rPr>
              <a:t>intravenously</a:t>
            </a:r>
            <a:r>
              <a:rPr lang="en-GB" sz="2400" dirty="0">
                <a:latin typeface="Calibri"/>
                <a:cs typeface="Calibri"/>
              </a:rPr>
              <a:t> to all women with clinically diagnosed PPH</a:t>
            </a:r>
            <a:endParaRPr lang="en-GB" sz="2000" b="1" dirty="0">
              <a:latin typeface="Calibri"/>
              <a:cs typeface="Calibri"/>
            </a:endParaRPr>
          </a:p>
          <a:p>
            <a:r>
              <a:rPr lang="en-GB" sz="2400" dirty="0">
                <a:latin typeface="Calibri"/>
                <a:cs typeface="Calibri"/>
              </a:rPr>
              <a:t>after caesarean or vaginal birth</a:t>
            </a:r>
          </a:p>
          <a:p>
            <a:r>
              <a:rPr lang="en-GB" sz="2400" dirty="0">
                <a:latin typeface="Calibri"/>
                <a:cs typeface="Calibri"/>
              </a:rPr>
              <a:t>alongside other proven interventions</a:t>
            </a:r>
          </a:p>
          <a:p>
            <a:r>
              <a:rPr lang="en-GB" sz="2400" dirty="0">
                <a:latin typeface="Calibri"/>
                <a:cs typeface="Calibri"/>
              </a:rPr>
              <a:t>regardless of cause of bleeding </a:t>
            </a:r>
          </a:p>
          <a:p>
            <a:r>
              <a:rPr lang="en-GB" sz="2400" dirty="0">
                <a:latin typeface="Calibri"/>
                <a:cs typeface="Calibri"/>
              </a:rPr>
              <a:t>within 3 h of childbirth</a:t>
            </a:r>
          </a:p>
          <a:p>
            <a:pPr marL="0" indent="0">
              <a:buFont typeface="Arial" panose="020B0604020202020204" pitchFamily="34" charset="0"/>
              <a:buNone/>
            </a:pPr>
            <a:endParaRPr lang="en-GB" sz="2400" b="1" dirty="0">
              <a:latin typeface="Calibri"/>
              <a:ea typeface="+mn-lt"/>
              <a:cs typeface="+mn-lt"/>
            </a:endParaRPr>
          </a:p>
          <a:p>
            <a:pPr marL="0" indent="0" algn="ctr">
              <a:buFont typeface="Arial" panose="020B0604020202020204" pitchFamily="34" charset="0"/>
              <a:buNone/>
            </a:pPr>
            <a:r>
              <a:rPr lang="en-GB" sz="3600" b="1" i="1" dirty="0">
                <a:solidFill>
                  <a:srgbClr val="AB09AB"/>
                </a:solidFill>
                <a:latin typeface="Calibri"/>
                <a:ea typeface="+mn-lt"/>
                <a:cs typeface="+mn-lt"/>
              </a:rPr>
              <a:t>'evaluation of other routes of TXA administration is a research priority</a:t>
            </a:r>
            <a:r>
              <a:rPr lang="en-GB" sz="3600" b="1" dirty="0">
                <a:solidFill>
                  <a:srgbClr val="AB09AB"/>
                </a:solidFill>
                <a:latin typeface="Calibri"/>
                <a:ea typeface="+mn-lt"/>
                <a:cs typeface="+mn-lt"/>
              </a:rPr>
              <a:t>'</a:t>
            </a:r>
            <a:endParaRPr lang="en-GB" sz="3600" b="1" dirty="0">
              <a:solidFill>
                <a:srgbClr val="AB09AB"/>
              </a:solidFill>
              <a:latin typeface="Calibri"/>
              <a:cs typeface="Calibri" panose="020F0502020204030204"/>
            </a:endParaRPr>
          </a:p>
        </p:txBody>
      </p:sp>
      <p:pic>
        <p:nvPicPr>
          <p:cNvPr id="6" name="Picture 4">
            <a:extLst>
              <a:ext uri="{FF2B5EF4-FFF2-40B4-BE49-F238E27FC236}">
                <a16:creationId xmlns:a16="http://schemas.microsoft.com/office/drawing/2014/main" id="{F4787CB5-A2D3-AFA1-4AB5-5D39C07E38EF}"/>
              </a:ext>
            </a:extLst>
          </p:cNvPr>
          <p:cNvPicPr>
            <a:picLocks noChangeAspect="1"/>
          </p:cNvPicPr>
          <p:nvPr/>
        </p:nvPicPr>
        <p:blipFill>
          <a:blip r:embed="rId2"/>
          <a:stretch>
            <a:fillRect/>
          </a:stretch>
        </p:blipFill>
        <p:spPr>
          <a:xfrm>
            <a:off x="909355" y="584775"/>
            <a:ext cx="3599761" cy="5115084"/>
          </a:xfrm>
          <a:prstGeom prst="rect">
            <a:avLst/>
          </a:prstGeom>
        </p:spPr>
      </p:pic>
      <p:pic>
        <p:nvPicPr>
          <p:cNvPr id="7" name="Shape 93">
            <a:extLst>
              <a:ext uri="{FF2B5EF4-FFF2-40B4-BE49-F238E27FC236}">
                <a16:creationId xmlns:a16="http://schemas.microsoft.com/office/drawing/2014/main" id="{616A85B4-2267-B725-02D1-D5CF6F735F4F}"/>
              </a:ext>
            </a:extLst>
          </p:cNvPr>
          <p:cNvPicPr preferRelativeResize="0"/>
          <p:nvPr/>
        </p:nvPicPr>
        <p:blipFill rotWithShape="1">
          <a:blip r:embed="rId3">
            <a:alphaModFix/>
          </a:blip>
          <a:srcRect/>
          <a:stretch/>
        </p:blipFill>
        <p:spPr>
          <a:xfrm>
            <a:off x="10664893" y="5896830"/>
            <a:ext cx="1527107" cy="793042"/>
          </a:xfrm>
          <a:prstGeom prst="rect">
            <a:avLst/>
          </a:prstGeom>
          <a:noFill/>
          <a:ln>
            <a:noFill/>
          </a:ln>
        </p:spPr>
      </p:pic>
      <p:sp>
        <p:nvSpPr>
          <p:cNvPr id="8" name="TextBox 7">
            <a:extLst>
              <a:ext uri="{FF2B5EF4-FFF2-40B4-BE49-F238E27FC236}">
                <a16:creationId xmlns:a16="http://schemas.microsoft.com/office/drawing/2014/main" id="{D0882BF3-9C9B-16B4-BF73-6FB26AD7B66E}"/>
              </a:ext>
            </a:extLst>
          </p:cNvPr>
          <p:cNvSpPr txBox="1"/>
          <p:nvPr/>
        </p:nvSpPr>
        <p:spPr>
          <a:xfrm>
            <a:off x="0" y="-24063"/>
            <a:ext cx="12192000" cy="584775"/>
          </a:xfrm>
          <a:prstGeom prst="rect">
            <a:avLst/>
          </a:prstGeom>
          <a:solidFill>
            <a:schemeClr val="bg1">
              <a:lumMod val="85000"/>
            </a:schemeClr>
          </a:solidFill>
        </p:spPr>
        <p:txBody>
          <a:bodyPr wrap="square" rtlCol="0">
            <a:spAutoFit/>
          </a:bodyPr>
          <a:lstStyle/>
          <a:p>
            <a:pPr algn="ctr"/>
            <a:r>
              <a:rPr lang="en-US" sz="3200" b="1" dirty="0">
                <a:solidFill>
                  <a:srgbClr val="AB09AB"/>
                </a:solidFill>
              </a:rPr>
              <a:t>ALTERNATIVE ROUTES OF TXA ADMINISTRATION</a:t>
            </a:r>
          </a:p>
        </p:txBody>
      </p:sp>
    </p:spTree>
    <p:extLst>
      <p:ext uri="{BB962C8B-B14F-4D97-AF65-F5344CB8AC3E}">
        <p14:creationId xmlns:p14="http://schemas.microsoft.com/office/powerpoint/2010/main" val="2437736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F109AA-1C6C-44F9-8472-0ACDE111A528}"/>
              </a:ext>
            </a:extLst>
          </p:cNvPr>
          <p:cNvSpPr txBox="1"/>
          <p:nvPr/>
        </p:nvSpPr>
        <p:spPr>
          <a:xfrm>
            <a:off x="506337" y="745187"/>
            <a:ext cx="10273958" cy="46166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2400" b="1" dirty="0"/>
              <a:t>IV route is the main barrier to timely TXA treatment for PPH</a:t>
            </a:r>
          </a:p>
        </p:txBody>
      </p:sp>
      <p:sp>
        <p:nvSpPr>
          <p:cNvPr id="5" name="TextBox 4">
            <a:extLst>
              <a:ext uri="{FF2B5EF4-FFF2-40B4-BE49-F238E27FC236}">
                <a16:creationId xmlns:a16="http://schemas.microsoft.com/office/drawing/2014/main" id="{16692782-C342-2B00-FF4C-79D13FD46CC1}"/>
              </a:ext>
            </a:extLst>
          </p:cNvPr>
          <p:cNvSpPr txBox="1"/>
          <p:nvPr/>
        </p:nvSpPr>
        <p:spPr>
          <a:xfrm>
            <a:off x="0" y="-24063"/>
            <a:ext cx="12192000" cy="584775"/>
          </a:xfrm>
          <a:prstGeom prst="rect">
            <a:avLst/>
          </a:prstGeom>
          <a:solidFill>
            <a:schemeClr val="bg1">
              <a:lumMod val="85000"/>
            </a:schemeClr>
          </a:solidFill>
        </p:spPr>
        <p:txBody>
          <a:bodyPr wrap="square" rtlCol="0">
            <a:spAutoFit/>
          </a:bodyPr>
          <a:lstStyle/>
          <a:p>
            <a:pPr algn="ctr"/>
            <a:r>
              <a:rPr lang="en-US" sz="3200" b="1" dirty="0">
                <a:solidFill>
                  <a:srgbClr val="AB09AB"/>
                </a:solidFill>
              </a:rPr>
              <a:t>ALTERNATIVE ROUTES OF TXA ADMINISTRATION</a:t>
            </a:r>
          </a:p>
        </p:txBody>
      </p:sp>
      <p:pic>
        <p:nvPicPr>
          <p:cNvPr id="7" name="Picture 6">
            <a:extLst>
              <a:ext uri="{FF2B5EF4-FFF2-40B4-BE49-F238E27FC236}">
                <a16:creationId xmlns:a16="http://schemas.microsoft.com/office/drawing/2014/main" id="{EAE31D3D-6ED2-94EC-CEAE-3160FE62F3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12" r="11646" b="9424"/>
          <a:stretch/>
        </p:blipFill>
        <p:spPr>
          <a:xfrm>
            <a:off x="1436720" y="3158539"/>
            <a:ext cx="4514843" cy="2633657"/>
          </a:xfrm>
          <a:prstGeom prst="rect">
            <a:avLst/>
          </a:prstGeom>
        </p:spPr>
      </p:pic>
      <p:pic>
        <p:nvPicPr>
          <p:cNvPr id="9" name="Picture 8">
            <a:extLst>
              <a:ext uri="{FF2B5EF4-FFF2-40B4-BE49-F238E27FC236}">
                <a16:creationId xmlns:a16="http://schemas.microsoft.com/office/drawing/2014/main" id="{ABBFCE83-B2C2-F938-DFE2-87CE8B76B3A9}"/>
              </a:ext>
            </a:extLst>
          </p:cNvPr>
          <p:cNvPicPr>
            <a:picLocks noChangeAspect="1"/>
          </p:cNvPicPr>
          <p:nvPr/>
        </p:nvPicPr>
        <p:blipFill>
          <a:blip r:embed="rId3"/>
          <a:stretch>
            <a:fillRect/>
          </a:stretch>
        </p:blipFill>
        <p:spPr>
          <a:xfrm>
            <a:off x="7110663" y="1723918"/>
            <a:ext cx="3771945" cy="4615838"/>
          </a:xfrm>
          <a:prstGeom prst="rect">
            <a:avLst/>
          </a:prstGeom>
        </p:spPr>
      </p:pic>
      <p:sp>
        <p:nvSpPr>
          <p:cNvPr id="11" name="TextBox 10">
            <a:extLst>
              <a:ext uri="{FF2B5EF4-FFF2-40B4-BE49-F238E27FC236}">
                <a16:creationId xmlns:a16="http://schemas.microsoft.com/office/drawing/2014/main" id="{3D501556-4704-AB6D-F611-44CB09717F8A}"/>
              </a:ext>
            </a:extLst>
          </p:cNvPr>
          <p:cNvSpPr txBox="1"/>
          <p:nvPr/>
        </p:nvSpPr>
        <p:spPr>
          <a:xfrm>
            <a:off x="7110663" y="6339756"/>
            <a:ext cx="4957011" cy="253916"/>
          </a:xfrm>
          <a:prstGeom prst="rect">
            <a:avLst/>
          </a:prstGeom>
          <a:noFill/>
        </p:spPr>
        <p:txBody>
          <a:bodyPr wrap="square">
            <a:spAutoFit/>
          </a:bodyPr>
          <a:lstStyle/>
          <a:p>
            <a:r>
              <a:rPr lang="fr-FR" sz="1050" dirty="0" err="1"/>
              <a:t>Grassin-Delyle</a:t>
            </a:r>
            <a:r>
              <a:rPr lang="fr-FR" sz="1050" dirty="0"/>
              <a:t> S </a:t>
            </a:r>
            <a:r>
              <a:rPr lang="fr-FR" sz="1050" i="1" dirty="0"/>
              <a:t>et al. </a:t>
            </a:r>
            <a:r>
              <a:rPr lang="fr-FR" sz="1050" dirty="0"/>
              <a:t>Br J </a:t>
            </a:r>
            <a:r>
              <a:rPr lang="fr-FR" sz="1050" dirty="0" err="1"/>
              <a:t>Anaesth</a:t>
            </a:r>
            <a:r>
              <a:rPr lang="fr-FR" sz="1050" dirty="0"/>
              <a:t>. 2021; </a:t>
            </a:r>
            <a:r>
              <a:rPr lang="fr-FR" sz="1050" dirty="0" err="1"/>
              <a:t>doi:https</a:t>
            </a:r>
            <a:r>
              <a:rPr lang="fr-FR" sz="1050" dirty="0"/>
              <a:t>://doi.org/10.1016/j.bja.2020.07.058</a:t>
            </a:r>
          </a:p>
        </p:txBody>
      </p:sp>
      <p:sp>
        <p:nvSpPr>
          <p:cNvPr id="14" name="TextBox 13">
            <a:extLst>
              <a:ext uri="{FF2B5EF4-FFF2-40B4-BE49-F238E27FC236}">
                <a16:creationId xmlns:a16="http://schemas.microsoft.com/office/drawing/2014/main" id="{DC63385A-E746-1312-B2E9-CC4BBD424BDA}"/>
              </a:ext>
            </a:extLst>
          </p:cNvPr>
          <p:cNvSpPr txBox="1"/>
          <p:nvPr/>
        </p:nvSpPr>
        <p:spPr>
          <a:xfrm>
            <a:off x="506337" y="1582531"/>
            <a:ext cx="6038842" cy="1200329"/>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2400" b="1" dirty="0">
                <a:latin typeface="+mn-lt"/>
              </a:rPr>
              <a:t>TXA is well tolerated and rapidly absorbed after IM injection in bleeding trauma victims</a:t>
            </a:r>
            <a:endParaRPr lang="en-GB" sz="2400" b="1" dirty="0"/>
          </a:p>
        </p:txBody>
      </p:sp>
    </p:spTree>
    <p:extLst>
      <p:ext uri="{BB962C8B-B14F-4D97-AF65-F5344CB8AC3E}">
        <p14:creationId xmlns:p14="http://schemas.microsoft.com/office/powerpoint/2010/main" val="2487697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BBE6EA-AB15-429D-9A4B-DE010FCA5FF2}"/>
              </a:ext>
            </a:extLst>
          </p:cNvPr>
          <p:cNvSpPr>
            <a:spLocks noGrp="1"/>
          </p:cNvSpPr>
          <p:nvPr>
            <p:ph idx="1"/>
          </p:nvPr>
        </p:nvSpPr>
        <p:spPr>
          <a:xfrm>
            <a:off x="809625" y="1082675"/>
            <a:ext cx="10410825" cy="4351338"/>
          </a:xfrm>
        </p:spPr>
        <p:txBody>
          <a:bodyPr vert="horz" lIns="91440" tIns="45720" rIns="91440" bIns="45720" rtlCol="0" anchor="t">
            <a:normAutofit fontScale="77500" lnSpcReduction="20000"/>
          </a:bodyPr>
          <a:lstStyle/>
          <a:p>
            <a:pPr marL="0" indent="0" algn="ctr">
              <a:lnSpc>
                <a:spcPct val="120000"/>
              </a:lnSpc>
              <a:buNone/>
            </a:pPr>
            <a:r>
              <a:rPr lang="fr-FR" sz="3600" b="0" i="0" u="none" strike="noStrike" dirty="0">
                <a:solidFill>
                  <a:srgbClr val="000000"/>
                </a:solidFill>
                <a:effectLst/>
                <a:latin typeface="Calibri"/>
                <a:cs typeface="Calibri"/>
              </a:rPr>
              <a:t>Large randomised </a:t>
            </a:r>
            <a:r>
              <a:rPr lang="fr-FR" sz="3600" b="0" i="0" u="none" strike="noStrike" dirty="0" err="1">
                <a:solidFill>
                  <a:srgbClr val="000000"/>
                </a:solidFill>
                <a:effectLst/>
                <a:latin typeface="Calibri"/>
                <a:cs typeface="Calibri"/>
              </a:rPr>
              <a:t>clinical</a:t>
            </a:r>
            <a:r>
              <a:rPr lang="fr-FR" sz="3600" b="0" i="0" u="none" strike="noStrike" dirty="0">
                <a:solidFill>
                  <a:srgbClr val="000000"/>
                </a:solidFill>
                <a:effectLst/>
                <a:latin typeface="Calibri"/>
                <a:cs typeface="Calibri"/>
              </a:rPr>
              <a:t> trial</a:t>
            </a:r>
            <a:r>
              <a:rPr lang="fr-FR" sz="3600" dirty="0">
                <a:solidFill>
                  <a:srgbClr val="000000"/>
                </a:solidFill>
                <a:latin typeface="Calibri"/>
                <a:cs typeface="Calibri"/>
              </a:rPr>
              <a:t> </a:t>
            </a:r>
            <a:r>
              <a:rPr lang="fr-FR" sz="3600" dirty="0" err="1">
                <a:solidFill>
                  <a:srgbClr val="000000"/>
                </a:solidFill>
                <a:latin typeface="Calibri"/>
                <a:cs typeface="Calibri"/>
              </a:rPr>
              <a:t>needed</a:t>
            </a:r>
            <a:r>
              <a:rPr lang="fr-FR" sz="3600" dirty="0">
                <a:solidFill>
                  <a:srgbClr val="000000"/>
                </a:solidFill>
                <a:latin typeface="Calibri"/>
                <a:cs typeface="Calibri"/>
              </a:rPr>
              <a:t> to</a:t>
            </a:r>
            <a:r>
              <a:rPr lang="fr-FR" sz="3600" b="0" i="0" u="none" strike="noStrike" dirty="0">
                <a:solidFill>
                  <a:srgbClr val="000000"/>
                </a:solidFill>
                <a:effectLst/>
                <a:latin typeface="Calibri"/>
                <a:cs typeface="Calibri"/>
              </a:rPr>
              <a:t> </a:t>
            </a:r>
            <a:r>
              <a:rPr lang="fr-FR" sz="3600" b="0" i="0" u="none" strike="noStrike" dirty="0" err="1">
                <a:solidFill>
                  <a:srgbClr val="000000"/>
                </a:solidFill>
                <a:effectLst/>
                <a:latin typeface="Calibri"/>
                <a:cs typeface="Calibri"/>
              </a:rPr>
              <a:t>learn</a:t>
            </a:r>
            <a:r>
              <a:rPr lang="fr-FR" sz="3600" b="0" i="0" u="none" strike="noStrike" dirty="0">
                <a:solidFill>
                  <a:srgbClr val="000000"/>
                </a:solidFill>
                <a:effectLst/>
                <a:latin typeface="Calibri"/>
                <a:cs typeface="Calibri"/>
              </a:rPr>
              <a:t> more about the </a:t>
            </a:r>
            <a:r>
              <a:rPr lang="fr-FR" sz="3600" b="0" i="0" u="none" strike="noStrike" dirty="0" err="1">
                <a:solidFill>
                  <a:srgbClr val="000000"/>
                </a:solidFill>
                <a:effectLst/>
                <a:latin typeface="Calibri"/>
                <a:cs typeface="Calibri"/>
              </a:rPr>
              <a:t>clinical</a:t>
            </a:r>
            <a:r>
              <a:rPr lang="fr-FR" sz="3600" b="0" i="0" u="none" strike="noStrike" dirty="0">
                <a:solidFill>
                  <a:srgbClr val="000000"/>
                </a:solidFill>
                <a:effectLst/>
                <a:latin typeface="Calibri"/>
                <a:cs typeface="Calibri"/>
              </a:rPr>
              <a:t> </a:t>
            </a:r>
            <a:r>
              <a:rPr lang="fr-FR" sz="3600" b="0" i="0" u="none" strike="noStrike" dirty="0" err="1">
                <a:solidFill>
                  <a:srgbClr val="000000"/>
                </a:solidFill>
                <a:effectLst/>
                <a:latin typeface="Calibri"/>
                <a:cs typeface="Calibri"/>
              </a:rPr>
              <a:t>efficacy</a:t>
            </a:r>
            <a:r>
              <a:rPr lang="fr-FR" sz="3600" b="0" i="0" u="none" strike="noStrike" dirty="0">
                <a:solidFill>
                  <a:srgbClr val="000000"/>
                </a:solidFill>
                <a:effectLst/>
                <a:latin typeface="Calibri"/>
                <a:cs typeface="Calibri"/>
              </a:rPr>
              <a:t>  and </a:t>
            </a:r>
            <a:r>
              <a:rPr lang="fr-FR" sz="3600" b="0" i="0" u="none" strike="noStrike" dirty="0" err="1">
                <a:solidFill>
                  <a:srgbClr val="000000"/>
                </a:solidFill>
                <a:effectLst/>
                <a:latin typeface="Calibri"/>
                <a:cs typeface="Calibri"/>
              </a:rPr>
              <a:t>safety</a:t>
            </a:r>
            <a:r>
              <a:rPr lang="fr-FR" sz="3600" b="0" i="0" u="none" strike="noStrike" dirty="0">
                <a:solidFill>
                  <a:srgbClr val="000000"/>
                </a:solidFill>
                <a:effectLst/>
                <a:latin typeface="Calibri"/>
                <a:cs typeface="Calibri"/>
              </a:rPr>
              <a:t> of the IM route (I’M WOMAN trial)</a:t>
            </a:r>
            <a:r>
              <a:rPr lang="en-US" sz="3600" b="0" i="0" dirty="0">
                <a:solidFill>
                  <a:srgbClr val="000000"/>
                </a:solidFill>
                <a:effectLst/>
                <a:latin typeface="Calibri"/>
                <a:cs typeface="Calibri"/>
              </a:rPr>
              <a:t>​</a:t>
            </a:r>
            <a:endParaRPr lang="en-US" sz="3600" dirty="0">
              <a:latin typeface="Calibri"/>
              <a:cs typeface="Calibri"/>
            </a:endParaRPr>
          </a:p>
          <a:p>
            <a:pPr marL="0" indent="0" algn="ctr">
              <a:buNone/>
            </a:pPr>
            <a:endParaRPr lang="fr-FR" b="0" i="0" u="none" strike="noStrike" dirty="0">
              <a:solidFill>
                <a:srgbClr val="000000"/>
              </a:solidFill>
              <a:effectLst/>
              <a:latin typeface="Adobe Caslon Pro" panose="0205050205050A020403" pitchFamily="18" charset="0"/>
            </a:endParaRPr>
          </a:p>
          <a:p>
            <a:pPr marL="0" indent="0" algn="ctr">
              <a:buNone/>
            </a:pPr>
            <a:endParaRPr lang="fr-FR" dirty="0">
              <a:solidFill>
                <a:srgbClr val="000000"/>
              </a:solidFill>
              <a:latin typeface="Adobe Caslon Pro" panose="0205050205050A020403" pitchFamily="18" charset="0"/>
            </a:endParaRPr>
          </a:p>
          <a:p>
            <a:pPr marL="0" indent="0" algn="ctr">
              <a:buNone/>
            </a:pPr>
            <a:endParaRPr lang="fr-FR" b="0" i="0" u="none" strike="noStrike" dirty="0">
              <a:solidFill>
                <a:srgbClr val="000000"/>
              </a:solidFill>
              <a:effectLst/>
              <a:latin typeface="Adobe Caslon Pro" panose="0205050205050A020403" pitchFamily="18" charset="0"/>
            </a:endParaRPr>
          </a:p>
          <a:p>
            <a:pPr marL="0" indent="0" algn="ctr">
              <a:buNone/>
            </a:pPr>
            <a:endParaRPr lang="fr-FR" b="0" i="0" u="none" strike="noStrike" dirty="0">
              <a:solidFill>
                <a:srgbClr val="000000"/>
              </a:solidFill>
              <a:effectLst/>
              <a:latin typeface="Adobe Caslon Pro" panose="0205050205050A020403" pitchFamily="18" charset="0"/>
            </a:endParaRPr>
          </a:p>
          <a:p>
            <a:pPr marL="0" indent="0" algn="ctr">
              <a:buNone/>
            </a:pPr>
            <a:endParaRPr lang="en-GB" sz="2800" dirty="0">
              <a:effectLst/>
              <a:latin typeface="Adobe Caslon Pro" panose="0205050205050A020403" pitchFamily="18" charset="0"/>
              <a:ea typeface="Times New Roman" panose="02020603050405020304" pitchFamily="18" charset="0"/>
            </a:endParaRPr>
          </a:p>
          <a:p>
            <a:pPr marL="0" indent="0" algn="ctr">
              <a:buNone/>
            </a:pPr>
            <a:endParaRPr lang="en-GB" sz="3300" b="1" i="1" dirty="0">
              <a:latin typeface="Adobe Caslon Pro" panose="0205050205050A020403" pitchFamily="18" charset="0"/>
              <a:ea typeface="Times New Roman" panose="02020603050405020304" pitchFamily="18" charset="0"/>
            </a:endParaRPr>
          </a:p>
          <a:p>
            <a:pPr marL="0" indent="0" algn="ctr">
              <a:buNone/>
            </a:pPr>
            <a:r>
              <a:rPr lang="en-GB" sz="3600" b="1" i="1" dirty="0">
                <a:effectLst/>
                <a:latin typeface="Calibri"/>
                <a:ea typeface="Times New Roman" panose="02020603050405020304" pitchFamily="18" charset="0"/>
                <a:cs typeface="Calibri"/>
              </a:rPr>
              <a:t>Tranexamic acid by the intramuscular or intravenous route for the prevention of postpartum haemorrhage in women at increased risk: a randomised, placebo-controlled trial </a:t>
            </a:r>
            <a:endParaRPr lang="en-GB" sz="3600" dirty="0">
              <a:latin typeface="Calibri"/>
              <a:cs typeface="Calibri"/>
            </a:endParaRPr>
          </a:p>
          <a:p>
            <a:pPr marL="0" indent="0" algn="ctr">
              <a:buNone/>
            </a:pPr>
            <a:endParaRPr lang="en-GB" sz="3300" b="1" i="1" dirty="0">
              <a:effectLst/>
              <a:latin typeface="Calibri" panose="020F0502020204030204" pitchFamily="34" charset="0"/>
              <a:ea typeface="Times New Roman" panose="02020603050405020304" pitchFamily="18" charset="0"/>
            </a:endParaRPr>
          </a:p>
          <a:p>
            <a:pPr marL="0" indent="0" algn="ctr">
              <a:buNone/>
            </a:pPr>
            <a:endParaRPr lang="en-US" b="0" i="0" dirty="0">
              <a:solidFill>
                <a:srgbClr val="000000"/>
              </a:solidFill>
              <a:effectLst/>
              <a:latin typeface="Arial" panose="020B0604020202020204" pitchFamily="34" charset="0"/>
            </a:endParaRPr>
          </a:p>
          <a:p>
            <a:pPr algn="ctr"/>
            <a:endParaRPr lang="en-GB" dirty="0"/>
          </a:p>
        </p:txBody>
      </p:sp>
      <p:pic>
        <p:nvPicPr>
          <p:cNvPr id="4" name="Content Placeholder 4" descr="A picture containing text, clipart&#10;&#10;Description automatically generated">
            <a:extLst>
              <a:ext uri="{FF2B5EF4-FFF2-40B4-BE49-F238E27FC236}">
                <a16:creationId xmlns:a16="http://schemas.microsoft.com/office/drawing/2014/main" id="{61418D7C-BBA0-45C3-8D41-8E65EEFACA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0420" y="2432394"/>
            <a:ext cx="3875366" cy="1390318"/>
          </a:xfrm>
          <a:prstGeom prst="rect">
            <a:avLst/>
          </a:prstGeom>
        </p:spPr>
      </p:pic>
      <p:sp>
        <p:nvSpPr>
          <p:cNvPr id="2" name="TextBox 1">
            <a:extLst>
              <a:ext uri="{FF2B5EF4-FFF2-40B4-BE49-F238E27FC236}">
                <a16:creationId xmlns:a16="http://schemas.microsoft.com/office/drawing/2014/main" id="{3BD9F92E-409F-F0BE-BEF6-BC8FA4426E84}"/>
              </a:ext>
            </a:extLst>
          </p:cNvPr>
          <p:cNvSpPr txBox="1"/>
          <p:nvPr/>
        </p:nvSpPr>
        <p:spPr>
          <a:xfrm>
            <a:off x="0" y="-24063"/>
            <a:ext cx="12192000" cy="584775"/>
          </a:xfrm>
          <a:prstGeom prst="rect">
            <a:avLst/>
          </a:prstGeom>
          <a:solidFill>
            <a:schemeClr val="bg1">
              <a:lumMod val="85000"/>
            </a:schemeClr>
          </a:solidFill>
        </p:spPr>
        <p:txBody>
          <a:bodyPr wrap="square" rtlCol="0">
            <a:spAutoFit/>
          </a:bodyPr>
          <a:lstStyle/>
          <a:p>
            <a:pPr algn="ctr"/>
            <a:r>
              <a:rPr lang="en-US" sz="3200" b="1" dirty="0">
                <a:solidFill>
                  <a:srgbClr val="AB09AB"/>
                </a:solidFill>
              </a:rPr>
              <a:t>ALTERNATIVE ROUTES OF TXA ADMINISTRATION</a:t>
            </a:r>
          </a:p>
        </p:txBody>
      </p:sp>
    </p:spTree>
    <p:extLst>
      <p:ext uri="{BB962C8B-B14F-4D97-AF65-F5344CB8AC3E}">
        <p14:creationId xmlns:p14="http://schemas.microsoft.com/office/powerpoint/2010/main" val="1358132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Content Placeholder 2">
            <a:extLst>
              <a:ext uri="{FF2B5EF4-FFF2-40B4-BE49-F238E27FC236}">
                <a16:creationId xmlns:a16="http://schemas.microsoft.com/office/drawing/2014/main" id="{A7CF673A-61E5-63B4-05B5-801D22394878}"/>
              </a:ext>
            </a:extLst>
          </p:cNvPr>
          <p:cNvGraphicFramePr>
            <a:graphicFrameLocks noGrp="1"/>
          </p:cNvGraphicFramePr>
          <p:nvPr>
            <p:ph idx="1"/>
          </p:nvPr>
        </p:nvGraphicFramePr>
        <p:xfrm>
          <a:off x="988095" y="1794556"/>
          <a:ext cx="10309922" cy="3846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58415182-3D14-D6C3-38F9-671E9A1B89BE}"/>
              </a:ext>
            </a:extLst>
          </p:cNvPr>
          <p:cNvSpPr txBox="1">
            <a:spLocks/>
          </p:cNvSpPr>
          <p:nvPr/>
        </p:nvSpPr>
        <p:spPr>
          <a:xfrm>
            <a:off x="991970" y="517527"/>
            <a:ext cx="10512862" cy="1325563"/>
          </a:xfrm>
          <a:prstGeom prst="rect">
            <a:avLst/>
          </a:prstGeom>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endParaRPr lang="en-GB"/>
          </a:p>
        </p:txBody>
      </p:sp>
      <p:pic>
        <p:nvPicPr>
          <p:cNvPr id="2" name="Content Placeholder 4" descr="A picture containing text, clipart&#10;&#10;Description automatically generated">
            <a:extLst>
              <a:ext uri="{FF2B5EF4-FFF2-40B4-BE49-F238E27FC236}">
                <a16:creationId xmlns:a16="http://schemas.microsoft.com/office/drawing/2014/main" id="{1485E1ED-1163-9018-FA70-C1A70379A1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082" y="5821406"/>
            <a:ext cx="2165006" cy="775162"/>
          </a:xfrm>
          <a:prstGeom prst="rect">
            <a:avLst/>
          </a:prstGeom>
        </p:spPr>
      </p:pic>
      <p:sp>
        <p:nvSpPr>
          <p:cNvPr id="3" name="TextBox 2">
            <a:extLst>
              <a:ext uri="{FF2B5EF4-FFF2-40B4-BE49-F238E27FC236}">
                <a16:creationId xmlns:a16="http://schemas.microsoft.com/office/drawing/2014/main" id="{DF3A3BCE-9AFD-03D4-3EFA-0BBC2CF173AF}"/>
              </a:ext>
            </a:extLst>
          </p:cNvPr>
          <p:cNvSpPr txBox="1"/>
          <p:nvPr/>
        </p:nvSpPr>
        <p:spPr>
          <a:xfrm>
            <a:off x="0" y="0"/>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I’M WOMAN TRIAL DESIGN</a:t>
            </a:r>
          </a:p>
        </p:txBody>
      </p:sp>
    </p:spTree>
    <p:extLst>
      <p:ext uri="{BB962C8B-B14F-4D97-AF65-F5344CB8AC3E}">
        <p14:creationId xmlns:p14="http://schemas.microsoft.com/office/powerpoint/2010/main" val="3000041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5F41A0-97E6-27E3-F2B8-D9E8C721C211}"/>
              </a:ext>
            </a:extLst>
          </p:cNvPr>
          <p:cNvSpPr>
            <a:spLocks noGrp="1"/>
          </p:cNvSpPr>
          <p:nvPr>
            <p:ph idx="1"/>
          </p:nvPr>
        </p:nvSpPr>
        <p:spPr>
          <a:xfrm>
            <a:off x="717884" y="584776"/>
            <a:ext cx="11157284" cy="5479140"/>
          </a:xfrm>
        </p:spPr>
        <p:txBody>
          <a:bodyPr>
            <a:noAutofit/>
          </a:bodyPr>
          <a:lstStyle/>
          <a:p>
            <a:pPr>
              <a:spcBef>
                <a:spcPts val="0"/>
              </a:spcBef>
            </a:pPr>
            <a:r>
              <a:rPr lang="en-US" sz="2200" dirty="0"/>
              <a:t>The WOMAN trial provided evidence for use of TXA in </a:t>
            </a:r>
            <a:r>
              <a:rPr lang="en-US" sz="2200" dirty="0">
                <a:solidFill>
                  <a:srgbClr val="AB09AB"/>
                </a:solidFill>
              </a:rPr>
              <a:t>treating</a:t>
            </a:r>
            <a:r>
              <a:rPr lang="en-US" sz="2200" dirty="0"/>
              <a:t> PPH.</a:t>
            </a:r>
          </a:p>
          <a:p>
            <a:pPr marL="0" indent="0">
              <a:spcBef>
                <a:spcPts val="0"/>
              </a:spcBef>
              <a:buNone/>
            </a:pPr>
            <a:endParaRPr lang="en-US" sz="2200" dirty="0"/>
          </a:p>
          <a:p>
            <a:pPr>
              <a:spcBef>
                <a:spcPts val="0"/>
              </a:spcBef>
            </a:pPr>
            <a:r>
              <a:rPr lang="en-US" sz="2200" dirty="0"/>
              <a:t>WOMAN 2 Trial seeks to provide evidence on use of TXA to </a:t>
            </a:r>
            <a:r>
              <a:rPr lang="en-US" sz="2200" dirty="0">
                <a:solidFill>
                  <a:srgbClr val="AB09AB"/>
                </a:solidFill>
              </a:rPr>
              <a:t>prevent</a:t>
            </a:r>
            <a:r>
              <a:rPr lang="en-US" sz="2200" dirty="0">
                <a:solidFill>
                  <a:srgbClr val="FF0000"/>
                </a:solidFill>
              </a:rPr>
              <a:t> </a:t>
            </a:r>
            <a:r>
              <a:rPr lang="en-US" sz="2200" dirty="0"/>
              <a:t>PPH </a:t>
            </a:r>
          </a:p>
          <a:p>
            <a:pPr marL="0" indent="0">
              <a:spcBef>
                <a:spcPts val="0"/>
              </a:spcBef>
              <a:buNone/>
            </a:pPr>
            <a:endParaRPr lang="en-US" sz="2200" dirty="0"/>
          </a:p>
          <a:p>
            <a:pPr>
              <a:spcBef>
                <a:spcPts val="0"/>
              </a:spcBef>
            </a:pPr>
            <a:r>
              <a:rPr lang="en-US" sz="2200" dirty="0"/>
              <a:t>Implementation of the results of the WOMAN Trial is important and will facilitate uptake of the WOMAN-2 trial results if TXA is found to be effective in preventing PPH in women with moderate to severe anaemia.</a:t>
            </a:r>
          </a:p>
          <a:p>
            <a:pPr marL="0" indent="0">
              <a:spcBef>
                <a:spcPts val="0"/>
              </a:spcBef>
              <a:buNone/>
            </a:pPr>
            <a:endParaRPr lang="en-US" sz="2200" dirty="0"/>
          </a:p>
          <a:p>
            <a:pPr>
              <a:spcBef>
                <a:spcPts val="0"/>
              </a:spcBef>
            </a:pPr>
            <a:r>
              <a:rPr lang="en-US" sz="2200" dirty="0"/>
              <a:t>Outcome measures in clinical trials of interventions for PPH prevention should facilitate valid and precise estimation of the treatment effect and be important to women. A clinical diagnosis of PPH appears to meet these criteria, making it an appropriate primary outcome for the WOMAN-2 trial.</a:t>
            </a:r>
          </a:p>
          <a:p>
            <a:pPr marL="0" indent="0">
              <a:spcBef>
                <a:spcPts val="0"/>
              </a:spcBef>
              <a:buNone/>
            </a:pPr>
            <a:endParaRPr lang="en-US" sz="2200" dirty="0"/>
          </a:p>
          <a:p>
            <a:pPr>
              <a:spcBef>
                <a:spcPts val="0"/>
              </a:spcBef>
            </a:pPr>
            <a:r>
              <a:rPr lang="en-US" sz="2200" dirty="0"/>
              <a:t>Anaemia is strongly associated with PPH and the risk of death or near miss. Greater attention should be given to prevention and treatment of anaemia in women of reproductive age. </a:t>
            </a:r>
          </a:p>
          <a:p>
            <a:pPr marL="0" indent="0">
              <a:spcBef>
                <a:spcPts val="0"/>
              </a:spcBef>
              <a:buNone/>
            </a:pPr>
            <a:endParaRPr lang="en-US" sz="2200" dirty="0"/>
          </a:p>
          <a:p>
            <a:pPr>
              <a:spcBef>
                <a:spcPts val="0"/>
              </a:spcBef>
            </a:pPr>
            <a:r>
              <a:rPr lang="en-US" sz="2200" dirty="0"/>
              <a:t>I’M WOMAN Trial </a:t>
            </a:r>
            <a:r>
              <a:rPr lang="en-GB" sz="2200" dirty="0"/>
              <a:t>will assess the effects of IM and IV TXA for preventing PPH in women at increased risk</a:t>
            </a:r>
            <a:endParaRPr lang="en-US" sz="2200" dirty="0"/>
          </a:p>
          <a:p>
            <a:pPr>
              <a:spcBef>
                <a:spcPts val="0"/>
              </a:spcBef>
            </a:pPr>
            <a:endParaRPr lang="en-NG" sz="2200" dirty="0"/>
          </a:p>
        </p:txBody>
      </p:sp>
      <p:sp>
        <p:nvSpPr>
          <p:cNvPr id="4" name="TextBox 3">
            <a:extLst>
              <a:ext uri="{FF2B5EF4-FFF2-40B4-BE49-F238E27FC236}">
                <a16:creationId xmlns:a16="http://schemas.microsoft.com/office/drawing/2014/main" id="{0DD7DC9E-4F80-501C-8E3E-3F2A00F14C4A}"/>
              </a:ext>
            </a:extLst>
          </p:cNvPr>
          <p:cNvSpPr txBox="1"/>
          <p:nvPr/>
        </p:nvSpPr>
        <p:spPr>
          <a:xfrm>
            <a:off x="0" y="0"/>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CONCLUSION</a:t>
            </a:r>
          </a:p>
        </p:txBody>
      </p:sp>
    </p:spTree>
    <p:extLst>
      <p:ext uri="{BB962C8B-B14F-4D97-AF65-F5344CB8AC3E}">
        <p14:creationId xmlns:p14="http://schemas.microsoft.com/office/powerpoint/2010/main" val="985652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CAC85-9C0B-6570-F7E8-2FC77759B110}"/>
              </a:ext>
            </a:extLst>
          </p:cNvPr>
          <p:cNvSpPr>
            <a:spLocks noGrp="1"/>
          </p:cNvSpPr>
          <p:nvPr>
            <p:ph type="title"/>
          </p:nvPr>
        </p:nvSpPr>
        <p:spPr>
          <a:xfrm>
            <a:off x="1643236" y="1573719"/>
            <a:ext cx="9144000" cy="2603274"/>
          </a:xfrm>
        </p:spPr>
        <p:txBody>
          <a:bodyPr vert="horz" lIns="91440" tIns="45720" rIns="91440" bIns="45720" rtlCol="0" anchor="b">
            <a:noAutofit/>
          </a:bodyPr>
          <a:lstStyle/>
          <a:p>
            <a:pPr algn="ctr"/>
            <a:r>
              <a:rPr lang="en-US" sz="6000" b="1" kern="1200" dirty="0">
                <a:solidFill>
                  <a:srgbClr val="AB09AB"/>
                </a:solidFill>
                <a:latin typeface="+mn-lt"/>
                <a:ea typeface="+mj-ea"/>
                <a:cs typeface="+mj-cs"/>
              </a:rPr>
              <a:t>THANK YOU FOR LISTENING</a:t>
            </a:r>
            <a:br>
              <a:rPr lang="en-US" sz="6000" b="1" kern="1200" dirty="0">
                <a:solidFill>
                  <a:srgbClr val="AB09AB"/>
                </a:solidFill>
                <a:latin typeface="+mn-lt"/>
                <a:ea typeface="+mj-ea"/>
                <a:cs typeface="+mj-cs"/>
              </a:rPr>
            </a:br>
            <a:r>
              <a:rPr lang="en-US" sz="6000" b="1" kern="1200" dirty="0">
                <a:solidFill>
                  <a:srgbClr val="AB09AB"/>
                </a:solidFill>
                <a:latin typeface="+mn-lt"/>
                <a:ea typeface="+mj-ea"/>
                <a:cs typeface="+mj-cs"/>
              </a:rPr>
              <a:t>ANY QUESTIONS?</a:t>
            </a:r>
          </a:p>
        </p:txBody>
      </p:sp>
    </p:spTree>
    <p:extLst>
      <p:ext uri="{BB962C8B-B14F-4D97-AF65-F5344CB8AC3E}">
        <p14:creationId xmlns:p14="http://schemas.microsoft.com/office/powerpoint/2010/main" val="303120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4850" y="1438275"/>
            <a:ext cx="5394025" cy="4247317"/>
          </a:xfrm>
          <a:prstGeom prst="rect">
            <a:avLst/>
          </a:prstGeom>
          <a:noFill/>
        </p:spPr>
        <p:txBody>
          <a:bodyPr wrap="square" rtlCol="0">
            <a:spAutoFit/>
          </a:bodyPr>
          <a:lstStyle/>
          <a:p>
            <a:pPr>
              <a:spcAft>
                <a:spcPts val="600"/>
              </a:spcAft>
            </a:pPr>
            <a:r>
              <a:rPr lang="en-GB" sz="2400" dirty="0"/>
              <a:t>Many women who survive PPH suffer severe morbidity:</a:t>
            </a:r>
          </a:p>
          <a:p>
            <a:pPr marL="342900" indent="-342900">
              <a:spcAft>
                <a:spcPts val="600"/>
              </a:spcAft>
              <a:buFont typeface="Arial" panose="020B0604020202020204" pitchFamily="34" charset="0"/>
              <a:buChar char="•"/>
            </a:pPr>
            <a:r>
              <a:rPr lang="en-GB" sz="2400" dirty="0"/>
              <a:t>Surgical intervention (e.g. uterine artery ligation, brace sutures)</a:t>
            </a:r>
          </a:p>
          <a:p>
            <a:pPr marL="342900" indent="-342900">
              <a:spcAft>
                <a:spcPts val="600"/>
              </a:spcAft>
              <a:buFont typeface="Arial" panose="020B0604020202020204" pitchFamily="34" charset="0"/>
              <a:buChar char="•"/>
            </a:pPr>
            <a:r>
              <a:rPr lang="en-GB" sz="2400" dirty="0"/>
              <a:t>Hysterectomy</a:t>
            </a:r>
          </a:p>
          <a:p>
            <a:pPr marL="342900" indent="-342900">
              <a:spcAft>
                <a:spcPts val="600"/>
              </a:spcAft>
              <a:buFont typeface="Arial" panose="020B0604020202020204" pitchFamily="34" charset="0"/>
              <a:buChar char="•"/>
            </a:pPr>
            <a:r>
              <a:rPr lang="en-GB" sz="2400" dirty="0"/>
              <a:t>Lead to or worsen existing anaemia</a:t>
            </a:r>
          </a:p>
          <a:p>
            <a:pPr marL="342900" indent="-342900">
              <a:spcAft>
                <a:spcPts val="600"/>
              </a:spcAft>
              <a:buFont typeface="Arial" panose="020B0604020202020204" pitchFamily="34" charset="0"/>
              <a:buChar char="•"/>
            </a:pPr>
            <a:r>
              <a:rPr lang="en-GB" sz="2400" dirty="0"/>
              <a:t>Morbidity can interfere with breastfeeding and bonding</a:t>
            </a:r>
          </a:p>
          <a:p>
            <a:pPr marL="342900" indent="-342900">
              <a:spcAft>
                <a:spcPts val="600"/>
              </a:spcAft>
              <a:buFont typeface="Arial" panose="020B0604020202020204" pitchFamily="34" charset="0"/>
              <a:buChar char="•"/>
            </a:pPr>
            <a:r>
              <a:rPr lang="en-GB" sz="2400" dirty="0"/>
              <a:t>Blood transfusion </a:t>
            </a:r>
          </a:p>
          <a:p>
            <a:endParaRPr lang="en-GB" sz="2400" dirty="0"/>
          </a:p>
        </p:txBody>
      </p:sp>
      <p:sp>
        <p:nvSpPr>
          <p:cNvPr id="6" name="TextBox 5"/>
          <p:cNvSpPr txBox="1"/>
          <p:nvPr/>
        </p:nvSpPr>
        <p:spPr>
          <a:xfrm>
            <a:off x="0" y="0"/>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MATERNAL MORBIDITY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794294"/>
            <a:ext cx="5472000" cy="3078000"/>
          </a:xfrm>
          <a:prstGeom prst="rect">
            <a:avLst/>
          </a:prstGeom>
        </p:spPr>
      </p:pic>
    </p:spTree>
    <p:extLst>
      <p:ext uri="{BB962C8B-B14F-4D97-AF65-F5344CB8AC3E}">
        <p14:creationId xmlns:p14="http://schemas.microsoft.com/office/powerpoint/2010/main" val="1825713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3875" y="419100"/>
            <a:ext cx="11315700" cy="369332"/>
          </a:xfrm>
          <a:prstGeom prst="rect">
            <a:avLst/>
          </a:prstGeom>
          <a:noFill/>
        </p:spPr>
        <p:txBody>
          <a:bodyPr wrap="square" rtlCol="0">
            <a:spAutoFit/>
          </a:bodyPr>
          <a:lstStyle/>
          <a:p>
            <a:endParaRPr lang="en-GB" dirty="0"/>
          </a:p>
        </p:txBody>
      </p:sp>
      <p:sp>
        <p:nvSpPr>
          <p:cNvPr id="5" name="TextBox 4"/>
          <p:cNvSpPr txBox="1"/>
          <p:nvPr/>
        </p:nvSpPr>
        <p:spPr>
          <a:xfrm>
            <a:off x="638175" y="880285"/>
            <a:ext cx="10934700" cy="90794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400" dirty="0"/>
              <a:t>Women with anaemia are more likely to have a PPH and to suffer worse outcomes</a:t>
            </a:r>
          </a:p>
          <a:p>
            <a:pPr marL="342900" indent="-342900">
              <a:spcAft>
                <a:spcPts val="600"/>
              </a:spcAft>
              <a:buFont typeface="Arial" panose="020B0604020202020204" pitchFamily="34" charset="0"/>
              <a:buChar char="•"/>
            </a:pPr>
            <a:r>
              <a:rPr lang="en-GB" sz="2400" dirty="0"/>
              <a:t>Worldwide, over one third of pregnant women are anaemic</a:t>
            </a:r>
          </a:p>
        </p:txBody>
      </p:sp>
      <p:sp>
        <p:nvSpPr>
          <p:cNvPr id="6" name="TextBox 5"/>
          <p:cNvSpPr txBox="1"/>
          <p:nvPr/>
        </p:nvSpPr>
        <p:spPr>
          <a:xfrm>
            <a:off x="0" y="-13250"/>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MATERNAL ANAEMIA AND PPH</a:t>
            </a:r>
          </a:p>
        </p:txBody>
      </p:sp>
      <p:sp>
        <p:nvSpPr>
          <p:cNvPr id="2" name="TextBox 1"/>
          <p:cNvSpPr txBox="1"/>
          <p:nvPr/>
        </p:nvSpPr>
        <p:spPr>
          <a:xfrm>
            <a:off x="704281" y="5219477"/>
            <a:ext cx="10792394"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t>Prevalence is highest in countries in Central and West Africa as well as in South Asia where about half of pregnant woman are anaemic</a:t>
            </a:r>
          </a:p>
        </p:txBody>
      </p:sp>
      <p:grpSp>
        <p:nvGrpSpPr>
          <p:cNvPr id="21" name="Group 20"/>
          <p:cNvGrpSpPr/>
          <p:nvPr/>
        </p:nvGrpSpPr>
        <p:grpSpPr>
          <a:xfrm>
            <a:off x="652219" y="2006595"/>
            <a:ext cx="11751546" cy="3239049"/>
            <a:chOff x="652219" y="2006595"/>
            <a:chExt cx="11751546" cy="3239049"/>
          </a:xfrm>
        </p:grpSpPr>
        <p:sp>
          <p:nvSpPr>
            <p:cNvPr id="8" name="TextBox 7"/>
            <p:cNvSpPr txBox="1"/>
            <p:nvPr/>
          </p:nvSpPr>
          <p:spPr>
            <a:xfrm>
              <a:off x="8622341" y="2139086"/>
              <a:ext cx="3781424" cy="646331"/>
            </a:xfrm>
            <a:prstGeom prst="rect">
              <a:avLst/>
            </a:prstGeom>
            <a:noFill/>
          </p:spPr>
          <p:txBody>
            <a:bodyPr wrap="square" rtlCol="0">
              <a:spAutoFit/>
            </a:bodyPr>
            <a:lstStyle/>
            <a:p>
              <a:r>
                <a:rPr lang="en-GB" dirty="0"/>
                <a:t>Prevalence of anaemia, pregnant women aged 15–49 years, 2011</a:t>
              </a:r>
            </a:p>
          </p:txBody>
        </p:sp>
        <p:pic>
          <p:nvPicPr>
            <p:cNvPr id="16" name="Picture 15"/>
            <p:cNvPicPr>
              <a:picLocks noChangeAspect="1"/>
            </p:cNvPicPr>
            <p:nvPr/>
          </p:nvPicPr>
          <p:blipFill rotWithShape="1">
            <a:blip r:embed="rId3"/>
            <a:srcRect l="19577" t="56154" r="69639" b="33015"/>
            <a:stretch/>
          </p:blipFill>
          <p:spPr>
            <a:xfrm>
              <a:off x="8810589" y="3165497"/>
              <a:ext cx="2119717" cy="1152000"/>
            </a:xfrm>
            <a:prstGeom prst="rect">
              <a:avLst/>
            </a:prstGeom>
          </p:spPr>
        </p:pic>
        <p:grpSp>
          <p:nvGrpSpPr>
            <p:cNvPr id="19" name="Group 18"/>
            <p:cNvGrpSpPr/>
            <p:nvPr/>
          </p:nvGrpSpPr>
          <p:grpSpPr>
            <a:xfrm>
              <a:off x="652219" y="2006595"/>
              <a:ext cx="7848000" cy="3239049"/>
              <a:chOff x="1151956" y="2442532"/>
              <a:chExt cx="7848000" cy="3239049"/>
            </a:xfrm>
          </p:grpSpPr>
          <p:grpSp>
            <p:nvGrpSpPr>
              <p:cNvPr id="9" name="Group 8"/>
              <p:cNvGrpSpPr>
                <a:grpSpLocks noChangeAspect="1"/>
              </p:cNvGrpSpPr>
              <p:nvPr/>
            </p:nvGrpSpPr>
            <p:grpSpPr>
              <a:xfrm>
                <a:off x="1151956" y="2442532"/>
                <a:ext cx="7848000" cy="3239049"/>
                <a:chOff x="523306" y="1153886"/>
                <a:chExt cx="8020193" cy="3313339"/>
              </a:xfrm>
            </p:grpSpPr>
            <p:grpSp>
              <p:nvGrpSpPr>
                <p:cNvPr id="10" name="Group 9"/>
                <p:cNvGrpSpPr/>
                <p:nvPr/>
              </p:nvGrpSpPr>
              <p:grpSpPr>
                <a:xfrm>
                  <a:off x="904875" y="1153886"/>
                  <a:ext cx="7638624" cy="3313339"/>
                  <a:chOff x="904875" y="1153886"/>
                  <a:chExt cx="7638624" cy="3313339"/>
                </a:xfrm>
              </p:grpSpPr>
              <p:pic>
                <p:nvPicPr>
                  <p:cNvPr id="12" name="Picture 11"/>
                  <p:cNvPicPr>
                    <a:picLocks noChangeAspect="1"/>
                  </p:cNvPicPr>
                  <p:nvPr/>
                </p:nvPicPr>
                <p:blipFill rotWithShape="1">
                  <a:blip r:embed="rId3"/>
                  <a:srcRect l="21719" t="27033" r="36617" b="39519"/>
                  <a:stretch/>
                </p:blipFill>
                <p:spPr>
                  <a:xfrm>
                    <a:off x="923925" y="1153886"/>
                    <a:ext cx="7619574" cy="3313339"/>
                  </a:xfrm>
                  <a:prstGeom prst="rect">
                    <a:avLst/>
                  </a:prstGeom>
                </p:spPr>
              </p:pic>
              <p:sp>
                <p:nvSpPr>
                  <p:cNvPr id="13" name="Rectangle 12"/>
                  <p:cNvSpPr/>
                  <p:nvPr/>
                </p:nvSpPr>
                <p:spPr>
                  <a:xfrm>
                    <a:off x="904875" y="4114800"/>
                    <a:ext cx="647700"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p:cNvPicPr>
                  <a:picLocks noChangeAspect="1"/>
                </p:cNvPicPr>
                <p:nvPr/>
              </p:nvPicPr>
              <p:blipFill rotWithShape="1">
                <a:blip r:embed="rId3"/>
                <a:srcRect l="19577" t="56154" r="69639" b="33015"/>
                <a:stretch/>
              </p:blipFill>
              <p:spPr>
                <a:xfrm>
                  <a:off x="523306" y="3250998"/>
                  <a:ext cx="1972244" cy="1072896"/>
                </a:xfrm>
                <a:prstGeom prst="rect">
                  <a:avLst/>
                </a:prstGeom>
              </p:spPr>
            </p:pic>
          </p:grpSp>
          <p:sp>
            <p:nvSpPr>
              <p:cNvPr id="3" name="Rectangle 2"/>
              <p:cNvSpPr/>
              <p:nvPr/>
            </p:nvSpPr>
            <p:spPr>
              <a:xfrm>
                <a:off x="1233603" y="4492624"/>
                <a:ext cx="1836000" cy="1016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0" name="TextBox 19"/>
          <p:cNvSpPr txBox="1"/>
          <p:nvPr/>
        </p:nvSpPr>
        <p:spPr>
          <a:xfrm>
            <a:off x="349217" y="6207823"/>
            <a:ext cx="11596688" cy="646331"/>
          </a:xfrm>
          <a:prstGeom prst="rect">
            <a:avLst/>
          </a:prstGeom>
          <a:noFill/>
        </p:spPr>
        <p:txBody>
          <a:bodyPr wrap="square" rtlCol="0">
            <a:spAutoFit/>
          </a:bodyPr>
          <a:lstStyle/>
          <a:p>
            <a:r>
              <a:rPr lang="en-GB" sz="1200" dirty="0"/>
              <a:t>Nair </a:t>
            </a:r>
            <a:r>
              <a:rPr lang="en-GB" sz="1200" i="1" dirty="0"/>
              <a:t>et al</a:t>
            </a:r>
            <a:r>
              <a:rPr lang="en-GB" sz="1200" dirty="0"/>
              <a:t>. BMJ Global Health. 2016;1(e000026). </a:t>
            </a:r>
          </a:p>
          <a:p>
            <a:r>
              <a:rPr lang="en-GB" sz="1200" dirty="0"/>
              <a:t>Sheldon </a:t>
            </a:r>
            <a:r>
              <a:rPr lang="en-GB" sz="1200" i="1" dirty="0"/>
              <a:t>et al</a:t>
            </a:r>
            <a:r>
              <a:rPr lang="en-GB" sz="1200" dirty="0"/>
              <a:t>. BJOG 2014;121, 1:5-13. </a:t>
            </a:r>
          </a:p>
          <a:p>
            <a:r>
              <a:rPr lang="en-GB" sz="1200" dirty="0"/>
              <a:t>WHO. The global prevalence of anaemia in 2011. Geneva: WHO; 2015.</a:t>
            </a:r>
          </a:p>
        </p:txBody>
      </p:sp>
    </p:spTree>
    <p:extLst>
      <p:ext uri="{BB962C8B-B14F-4D97-AF65-F5344CB8AC3E}">
        <p14:creationId xmlns:p14="http://schemas.microsoft.com/office/powerpoint/2010/main" val="654829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62638" y="1533525"/>
            <a:ext cx="6841790" cy="424731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400" dirty="0"/>
              <a:t>TXA is a synthetic analogue of the amino acid lysine</a:t>
            </a:r>
          </a:p>
          <a:p>
            <a:pPr marL="342900" indent="-342900">
              <a:spcAft>
                <a:spcPts val="1200"/>
              </a:spcAft>
              <a:buFont typeface="Arial" panose="020B0604020202020204" pitchFamily="34" charset="0"/>
              <a:buChar char="•"/>
            </a:pPr>
            <a:r>
              <a:rPr lang="en-GB" sz="2400" dirty="0"/>
              <a:t>TXA exerts an </a:t>
            </a:r>
            <a:r>
              <a:rPr lang="en-GB" sz="2400" dirty="0" err="1"/>
              <a:t>antifibrinolytic</a:t>
            </a:r>
            <a:r>
              <a:rPr lang="en-GB" sz="2400" dirty="0"/>
              <a:t> effect by forming a reversible bond with the lysine binding site on the plasminogen molecule</a:t>
            </a:r>
          </a:p>
          <a:p>
            <a:pPr marL="342900" indent="-342900">
              <a:spcAft>
                <a:spcPts val="1200"/>
              </a:spcAft>
              <a:buFont typeface="Arial" panose="020B0604020202020204" pitchFamily="34" charset="0"/>
              <a:buChar char="•"/>
            </a:pPr>
            <a:r>
              <a:rPr lang="en-GB" sz="2400" dirty="0"/>
              <a:t>Plasmin is therefore prevented from interacting with fibrin and clot stability is achieved </a:t>
            </a:r>
          </a:p>
          <a:p>
            <a:pPr marL="342900" indent="-342900">
              <a:spcAft>
                <a:spcPts val="1200"/>
              </a:spcAft>
              <a:buFont typeface="Arial" panose="020B0604020202020204" pitchFamily="34" charset="0"/>
              <a:buChar char="•"/>
            </a:pPr>
            <a:r>
              <a:rPr lang="en-GB" sz="2400" dirty="0"/>
              <a:t>TXA is marketed in tablet and injection form as a treatment for a variety of chronic and acute bleeding conditions</a:t>
            </a:r>
          </a:p>
        </p:txBody>
      </p:sp>
      <p:sp>
        <p:nvSpPr>
          <p:cNvPr id="6" name="TextBox 5"/>
          <p:cNvSpPr txBox="1"/>
          <p:nvPr/>
        </p:nvSpPr>
        <p:spPr>
          <a:xfrm>
            <a:off x="0" y="0"/>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TRANEXAMIC ACID (TXA)</a:t>
            </a:r>
          </a:p>
        </p:txBody>
      </p:sp>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52400" t="3914"/>
          <a:stretch/>
        </p:blipFill>
        <p:spPr bwMode="auto">
          <a:xfrm>
            <a:off x="1286983" y="1121734"/>
            <a:ext cx="2455862" cy="5183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350871" y="6569455"/>
            <a:ext cx="8644270" cy="276999"/>
          </a:xfrm>
          <a:prstGeom prst="rect">
            <a:avLst/>
          </a:prstGeom>
          <a:noFill/>
        </p:spPr>
        <p:txBody>
          <a:bodyPr wrap="square" rtlCol="0">
            <a:spAutoFit/>
          </a:bodyPr>
          <a:lstStyle/>
          <a:p>
            <a:r>
              <a:rPr lang="en-GB" sz="1200" dirty="0"/>
              <a:t>Mahmood </a:t>
            </a:r>
            <a:r>
              <a:rPr lang="en-GB" sz="1200" i="1" dirty="0"/>
              <a:t>et al</a:t>
            </a:r>
            <a:r>
              <a:rPr lang="en-GB" sz="1200" dirty="0"/>
              <a:t>. BMJ 2016;354:bmj.i4814</a:t>
            </a:r>
            <a:endParaRPr lang="en-GB" dirty="0"/>
          </a:p>
        </p:txBody>
      </p:sp>
    </p:spTree>
    <p:extLst>
      <p:ext uri="{BB962C8B-B14F-4D97-AF65-F5344CB8AC3E}">
        <p14:creationId xmlns:p14="http://schemas.microsoft.com/office/powerpoint/2010/main" val="3644407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TXA FOR TREATING PPH</a:t>
            </a:r>
          </a:p>
        </p:txBody>
      </p:sp>
      <p:sp>
        <p:nvSpPr>
          <p:cNvPr id="5" name="TextBox 4"/>
          <p:cNvSpPr txBox="1"/>
          <p:nvPr/>
        </p:nvSpPr>
        <p:spPr>
          <a:xfrm>
            <a:off x="711822" y="3562773"/>
            <a:ext cx="10728812" cy="246221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400" dirty="0"/>
              <a:t>20,060 women with PPH after a vaginal birth or caesarean section were recruited from 193 hospitals in 21 countries</a:t>
            </a:r>
          </a:p>
          <a:p>
            <a:pPr marL="285750" indent="-285750">
              <a:spcAft>
                <a:spcPts val="1200"/>
              </a:spcAft>
              <a:buFont typeface="Arial" panose="020B0604020202020204" pitchFamily="34" charset="0"/>
              <a:buChar char="•"/>
            </a:pPr>
            <a:r>
              <a:rPr lang="en-GB" sz="2400" dirty="0"/>
              <a:t>Patients were randomised to receive either 1 g TXA or matching placebo in addition to usual care. If bleeding continued after 30 min, or stopped and restarted within 24 hr of the first dose, a second dose of 1 g of TXA or placebo could be given</a:t>
            </a:r>
          </a:p>
        </p:txBody>
      </p:sp>
      <p:pic>
        <p:nvPicPr>
          <p:cNvPr id="6" name="Shape 93"/>
          <p:cNvPicPr preferRelativeResize="0">
            <a:picLocks noChangeAspect="1"/>
          </p:cNvPicPr>
          <p:nvPr/>
        </p:nvPicPr>
        <p:blipFill rotWithShape="1">
          <a:blip r:embed="rId2">
            <a:alphaModFix/>
          </a:blip>
          <a:srcRect l="9304" t="10846" r="8611" b="20383"/>
          <a:stretch/>
        </p:blipFill>
        <p:spPr>
          <a:xfrm>
            <a:off x="3594000" y="944416"/>
            <a:ext cx="5004000" cy="2484584"/>
          </a:xfrm>
          <a:prstGeom prst="rect">
            <a:avLst/>
          </a:prstGeom>
          <a:noFill/>
          <a:ln>
            <a:noFill/>
          </a:ln>
        </p:spPr>
      </p:pic>
      <p:sp>
        <p:nvSpPr>
          <p:cNvPr id="7" name="TextBox 6"/>
          <p:cNvSpPr txBox="1"/>
          <p:nvPr/>
        </p:nvSpPr>
        <p:spPr>
          <a:xfrm>
            <a:off x="270581" y="6265333"/>
            <a:ext cx="11130844" cy="276999"/>
          </a:xfrm>
          <a:prstGeom prst="rect">
            <a:avLst/>
          </a:prstGeom>
          <a:noFill/>
        </p:spPr>
        <p:txBody>
          <a:bodyPr wrap="square" rtlCol="0">
            <a:spAutoFit/>
          </a:bodyPr>
          <a:lstStyle/>
          <a:p>
            <a:r>
              <a:rPr lang="en-GB" sz="1200" dirty="0"/>
              <a:t>The WOMAN trial Collaborators. Lancet. 2017 ; 389 (10084): 2105-16.</a:t>
            </a:r>
          </a:p>
        </p:txBody>
      </p:sp>
    </p:spTree>
    <p:extLst>
      <p:ext uri="{BB962C8B-B14F-4D97-AF65-F5344CB8AC3E}">
        <p14:creationId xmlns:p14="http://schemas.microsoft.com/office/powerpoint/2010/main" val="2829071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57" name="TextBox 56"/>
          <p:cNvSpPr txBox="1"/>
          <p:nvPr/>
        </p:nvSpPr>
        <p:spPr>
          <a:xfrm>
            <a:off x="0" y="8693"/>
            <a:ext cx="12192000" cy="584775"/>
          </a:xfrm>
          <a:prstGeom prst="rect">
            <a:avLst/>
          </a:prstGeom>
          <a:solidFill>
            <a:schemeClr val="bg1">
              <a:lumMod val="85000"/>
            </a:schemeClr>
          </a:solidFill>
        </p:spPr>
        <p:txBody>
          <a:bodyPr wrap="square" rtlCol="0">
            <a:spAutoFit/>
          </a:bodyPr>
          <a:lstStyle/>
          <a:p>
            <a:pPr algn="ctr"/>
            <a:r>
              <a:rPr lang="en-GB" sz="3200" b="1" dirty="0">
                <a:solidFill>
                  <a:srgbClr val="AB09AB"/>
                </a:solidFill>
              </a:rPr>
              <a:t>WOMAN TRIAL RESULTS</a:t>
            </a:r>
          </a:p>
        </p:txBody>
      </p:sp>
      <p:sp>
        <p:nvSpPr>
          <p:cNvPr id="64" name="TextBox 63"/>
          <p:cNvSpPr txBox="1"/>
          <p:nvPr/>
        </p:nvSpPr>
        <p:spPr>
          <a:xfrm>
            <a:off x="1751268" y="4864306"/>
            <a:ext cx="8915040" cy="1631216"/>
          </a:xfrm>
          <a:prstGeom prst="rect">
            <a:avLst/>
          </a:prstGeom>
          <a:solidFill>
            <a:srgbClr val="FDD7FD"/>
          </a:solidFill>
        </p:spPr>
        <p:txBody>
          <a:bodyPr wrap="square" rtlCol="0">
            <a:spAutoFit/>
          </a:bodyPr>
          <a:lstStyle/>
          <a:p>
            <a:pPr marL="285750" indent="-285750">
              <a:buFont typeface="Arial" panose="020B0604020202020204" pitchFamily="34" charset="0"/>
              <a:buChar char="•"/>
            </a:pPr>
            <a:r>
              <a:rPr lang="en-GB" sz="2000" b="1" dirty="0"/>
              <a:t>TXA is most effective when given within three hours of birth</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TXA reduces death due to bleeding by one third</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No increase in adverse effects, including thromboembolic events</a:t>
            </a:r>
          </a:p>
        </p:txBody>
      </p:sp>
      <p:sp>
        <p:nvSpPr>
          <p:cNvPr id="68" name="Shape 832"/>
          <p:cNvSpPr/>
          <p:nvPr/>
        </p:nvSpPr>
        <p:spPr>
          <a:xfrm>
            <a:off x="1751268" y="2674081"/>
            <a:ext cx="9361040" cy="292332"/>
          </a:xfrm>
          <a:prstGeom prst="rect">
            <a:avLst/>
          </a:prstGeom>
          <a:noFill/>
          <a:ln>
            <a:noFill/>
          </a:ln>
        </p:spPr>
        <p:txBody>
          <a:bodyPr lIns="0" tIns="0" rIns="0" bIns="0" anchor="t" anchorCtr="0">
            <a:noAutofit/>
          </a:bodyPr>
          <a:lstStyle/>
          <a:p>
            <a:pPr lvl="0">
              <a:buSzPct val="25000"/>
            </a:pPr>
            <a:r>
              <a:rPr lang="en-GB" sz="2000" b="1" dirty="0">
                <a:solidFill>
                  <a:srgbClr val="CC0000"/>
                </a:solidFill>
                <a:latin typeface="Calibri"/>
                <a:ea typeface="Calibri"/>
                <a:cs typeface="Calibri"/>
                <a:sym typeface="Calibri"/>
              </a:rPr>
              <a:t>PPH 								1.07 (0.76–1.51)</a:t>
            </a:r>
          </a:p>
        </p:txBody>
      </p:sp>
      <p:sp>
        <p:nvSpPr>
          <p:cNvPr id="69" name="Shape 829"/>
          <p:cNvSpPr/>
          <p:nvPr/>
        </p:nvSpPr>
        <p:spPr>
          <a:xfrm>
            <a:off x="1751268" y="1612156"/>
            <a:ext cx="10081120" cy="276998"/>
          </a:xfrm>
          <a:prstGeom prst="rect">
            <a:avLst/>
          </a:prstGeom>
          <a:noFill/>
          <a:ln>
            <a:noFill/>
          </a:ln>
        </p:spPr>
        <p:txBody>
          <a:bodyPr lIns="0" tIns="0" rIns="0" bIns="0" anchor="t" anchorCtr="0">
            <a:noAutofit/>
          </a:bodyPr>
          <a:lstStyle/>
          <a:p>
            <a:pPr lvl="0">
              <a:buSzPct val="25000"/>
            </a:pPr>
            <a:r>
              <a:rPr lang="en-GB" sz="2000" b="1" dirty="0">
                <a:solidFill>
                  <a:srgbClr val="CC0000"/>
                </a:solidFill>
                <a:latin typeface="Calibri"/>
                <a:ea typeface="Calibri"/>
                <a:cs typeface="Calibri"/>
                <a:sym typeface="Calibri"/>
              </a:rPr>
              <a:t>PPH</a:t>
            </a:r>
            <a:r>
              <a:rPr lang="en-GB" sz="2000" dirty="0">
                <a:solidFill>
                  <a:srgbClr val="CC0000"/>
                </a:solidFill>
                <a:latin typeface="Calibri"/>
                <a:ea typeface="Calibri"/>
                <a:cs typeface="Calibri"/>
                <a:sym typeface="Calibri"/>
              </a:rPr>
              <a:t>								</a:t>
            </a:r>
            <a:r>
              <a:rPr lang="en-GB" sz="2000" b="1" dirty="0">
                <a:solidFill>
                  <a:srgbClr val="CC0000"/>
                </a:solidFill>
                <a:latin typeface="Calibri"/>
                <a:ea typeface="Calibri"/>
                <a:cs typeface="Calibri"/>
                <a:sym typeface="Calibri"/>
              </a:rPr>
              <a:t>0.69 (0.53–0.90)</a:t>
            </a:r>
          </a:p>
        </p:txBody>
      </p:sp>
      <p:cxnSp>
        <p:nvCxnSpPr>
          <p:cNvPr id="71" name="Shape 794"/>
          <p:cNvCxnSpPr/>
          <p:nvPr/>
        </p:nvCxnSpPr>
        <p:spPr>
          <a:xfrm rot="10800000" flipH="1">
            <a:off x="6597775" y="3129438"/>
            <a:ext cx="1587" cy="119063"/>
          </a:xfrm>
          <a:prstGeom prst="straightConnector1">
            <a:avLst/>
          </a:prstGeom>
          <a:noFill/>
          <a:ln w="9525" cap="flat" cmpd="sng">
            <a:solidFill>
              <a:schemeClr val="dk1"/>
            </a:solidFill>
            <a:prstDash val="solid"/>
            <a:round/>
            <a:headEnd type="none" w="med" len="med"/>
            <a:tailEnd type="none" w="med" len="med"/>
          </a:ln>
        </p:spPr>
      </p:cxnSp>
      <p:cxnSp>
        <p:nvCxnSpPr>
          <p:cNvPr id="72" name="Shape 795"/>
          <p:cNvCxnSpPr/>
          <p:nvPr/>
        </p:nvCxnSpPr>
        <p:spPr>
          <a:xfrm rot="10800000">
            <a:off x="4822948" y="3126263"/>
            <a:ext cx="0" cy="119063"/>
          </a:xfrm>
          <a:prstGeom prst="straightConnector1">
            <a:avLst/>
          </a:prstGeom>
          <a:noFill/>
          <a:ln w="9525" cap="flat" cmpd="sng">
            <a:solidFill>
              <a:schemeClr val="dk1"/>
            </a:solidFill>
            <a:prstDash val="solid"/>
            <a:round/>
            <a:headEnd type="none" w="med" len="med"/>
            <a:tailEnd type="none" w="med" len="med"/>
          </a:ln>
        </p:spPr>
      </p:cxnSp>
      <p:cxnSp>
        <p:nvCxnSpPr>
          <p:cNvPr id="73" name="Shape 796"/>
          <p:cNvCxnSpPr/>
          <p:nvPr/>
        </p:nvCxnSpPr>
        <p:spPr>
          <a:xfrm rot="10800000" flipH="1">
            <a:off x="2703308" y="3131026"/>
            <a:ext cx="6264000" cy="1585"/>
          </a:xfrm>
          <a:prstGeom prst="straightConnector1">
            <a:avLst/>
          </a:prstGeom>
          <a:noFill/>
          <a:ln w="9525" cap="flat" cmpd="sng">
            <a:solidFill>
              <a:schemeClr val="dk1"/>
            </a:solidFill>
            <a:prstDash val="solid"/>
            <a:round/>
            <a:headEnd type="none" w="med" len="med"/>
            <a:tailEnd type="none" w="med" len="med"/>
          </a:ln>
        </p:spPr>
      </p:cxnSp>
      <p:cxnSp>
        <p:nvCxnSpPr>
          <p:cNvPr id="74" name="Shape 797"/>
          <p:cNvCxnSpPr/>
          <p:nvPr/>
        </p:nvCxnSpPr>
        <p:spPr>
          <a:xfrm rot="10800000">
            <a:off x="4091111" y="3126263"/>
            <a:ext cx="0" cy="119063"/>
          </a:xfrm>
          <a:prstGeom prst="straightConnector1">
            <a:avLst/>
          </a:prstGeom>
          <a:noFill/>
          <a:ln w="9525" cap="flat" cmpd="sng">
            <a:solidFill>
              <a:schemeClr val="dk1"/>
            </a:solidFill>
            <a:prstDash val="solid"/>
            <a:round/>
            <a:headEnd type="none" w="med" len="med"/>
            <a:tailEnd type="none" w="med" len="med"/>
          </a:ln>
        </p:spPr>
      </p:cxnSp>
      <p:cxnSp>
        <p:nvCxnSpPr>
          <p:cNvPr id="75" name="Shape 798"/>
          <p:cNvCxnSpPr/>
          <p:nvPr/>
        </p:nvCxnSpPr>
        <p:spPr>
          <a:xfrm rot="10800000">
            <a:off x="5476998" y="3126263"/>
            <a:ext cx="0" cy="119063"/>
          </a:xfrm>
          <a:prstGeom prst="straightConnector1">
            <a:avLst/>
          </a:prstGeom>
          <a:noFill/>
          <a:ln w="9525" cap="flat" cmpd="sng">
            <a:solidFill>
              <a:schemeClr val="dk1"/>
            </a:solidFill>
            <a:prstDash val="solid"/>
            <a:round/>
            <a:headEnd type="none" w="med" len="med"/>
            <a:tailEnd type="none" w="med" len="med"/>
          </a:ln>
        </p:spPr>
      </p:cxnSp>
      <p:cxnSp>
        <p:nvCxnSpPr>
          <p:cNvPr id="76" name="Shape 799"/>
          <p:cNvCxnSpPr/>
          <p:nvPr/>
        </p:nvCxnSpPr>
        <p:spPr>
          <a:xfrm rot="10800000" flipH="1">
            <a:off x="6064375" y="3129438"/>
            <a:ext cx="1587" cy="119063"/>
          </a:xfrm>
          <a:prstGeom prst="straightConnector1">
            <a:avLst/>
          </a:prstGeom>
          <a:noFill/>
          <a:ln w="9525" cap="flat" cmpd="sng">
            <a:solidFill>
              <a:schemeClr val="dk1"/>
            </a:solidFill>
            <a:prstDash val="solid"/>
            <a:round/>
            <a:headEnd type="none" w="med" len="med"/>
            <a:tailEnd type="none" w="med" len="med"/>
          </a:ln>
        </p:spPr>
      </p:cxnSp>
      <p:cxnSp>
        <p:nvCxnSpPr>
          <p:cNvPr id="77" name="Shape 800"/>
          <p:cNvCxnSpPr/>
          <p:nvPr/>
        </p:nvCxnSpPr>
        <p:spPr>
          <a:xfrm rot="10800000">
            <a:off x="7081961" y="3129438"/>
            <a:ext cx="0" cy="119063"/>
          </a:xfrm>
          <a:prstGeom prst="straightConnector1">
            <a:avLst/>
          </a:prstGeom>
          <a:noFill/>
          <a:ln w="9525" cap="flat" cmpd="sng">
            <a:solidFill>
              <a:schemeClr val="dk1"/>
            </a:solidFill>
            <a:prstDash val="solid"/>
            <a:round/>
            <a:headEnd type="none" w="med" len="med"/>
            <a:tailEnd type="none" w="med" len="med"/>
          </a:ln>
        </p:spPr>
      </p:cxnSp>
      <p:sp>
        <p:nvSpPr>
          <p:cNvPr id="78" name="Shape 801"/>
          <p:cNvSpPr/>
          <p:nvPr/>
        </p:nvSpPr>
        <p:spPr>
          <a:xfrm>
            <a:off x="6029447" y="3262787"/>
            <a:ext cx="396000" cy="21544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a:solidFill>
                  <a:schemeClr val="dk1"/>
                </a:solidFill>
                <a:latin typeface="Calibri"/>
                <a:ea typeface="Calibri"/>
                <a:cs typeface="Calibri"/>
                <a:sym typeface="Calibri"/>
              </a:rPr>
              <a:t>1</a:t>
            </a:r>
          </a:p>
        </p:txBody>
      </p:sp>
      <p:sp>
        <p:nvSpPr>
          <p:cNvPr id="79" name="Shape 802"/>
          <p:cNvSpPr/>
          <p:nvPr/>
        </p:nvSpPr>
        <p:spPr>
          <a:xfrm>
            <a:off x="4030785" y="3262787"/>
            <a:ext cx="396000" cy="21544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a:solidFill>
                  <a:schemeClr val="dk1"/>
                </a:solidFill>
                <a:latin typeface="Calibri"/>
                <a:ea typeface="Calibri"/>
                <a:cs typeface="Calibri"/>
                <a:sym typeface="Calibri"/>
              </a:rPr>
              <a:t>.7</a:t>
            </a:r>
          </a:p>
        </p:txBody>
      </p:sp>
      <p:sp>
        <p:nvSpPr>
          <p:cNvPr id="80" name="Shape 803"/>
          <p:cNvSpPr/>
          <p:nvPr/>
        </p:nvSpPr>
        <p:spPr>
          <a:xfrm>
            <a:off x="4768972" y="3259612"/>
            <a:ext cx="396000" cy="21544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a:solidFill>
                  <a:schemeClr val="dk1"/>
                </a:solidFill>
                <a:latin typeface="Calibri"/>
                <a:ea typeface="Calibri"/>
                <a:cs typeface="Calibri"/>
                <a:sym typeface="Calibri"/>
              </a:rPr>
              <a:t>.8</a:t>
            </a:r>
          </a:p>
        </p:txBody>
      </p:sp>
      <p:sp>
        <p:nvSpPr>
          <p:cNvPr id="81" name="Shape 804"/>
          <p:cNvSpPr/>
          <p:nvPr/>
        </p:nvSpPr>
        <p:spPr>
          <a:xfrm>
            <a:off x="5426197" y="3259612"/>
            <a:ext cx="396000" cy="21544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a:solidFill>
                  <a:schemeClr val="dk1"/>
                </a:solidFill>
                <a:latin typeface="Calibri"/>
                <a:ea typeface="Calibri"/>
                <a:cs typeface="Calibri"/>
                <a:sym typeface="Calibri"/>
              </a:rPr>
              <a:t>.9</a:t>
            </a:r>
          </a:p>
        </p:txBody>
      </p:sp>
      <p:sp>
        <p:nvSpPr>
          <p:cNvPr id="82" name="Shape 805"/>
          <p:cNvSpPr/>
          <p:nvPr/>
        </p:nvSpPr>
        <p:spPr>
          <a:xfrm>
            <a:off x="6510461" y="3262787"/>
            <a:ext cx="396000" cy="21544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a:solidFill>
                  <a:schemeClr val="dk1"/>
                </a:solidFill>
                <a:latin typeface="Calibri"/>
                <a:ea typeface="Calibri"/>
                <a:cs typeface="Calibri"/>
                <a:sym typeface="Calibri"/>
              </a:rPr>
              <a:t>1.1</a:t>
            </a:r>
          </a:p>
        </p:txBody>
      </p:sp>
      <p:sp>
        <p:nvSpPr>
          <p:cNvPr id="83" name="Shape 806"/>
          <p:cNvSpPr/>
          <p:nvPr/>
        </p:nvSpPr>
        <p:spPr>
          <a:xfrm>
            <a:off x="6993061" y="3262787"/>
            <a:ext cx="396000" cy="21544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a:solidFill>
                  <a:schemeClr val="dk1"/>
                </a:solidFill>
                <a:latin typeface="Calibri"/>
                <a:ea typeface="Calibri"/>
                <a:cs typeface="Calibri"/>
                <a:sym typeface="Calibri"/>
              </a:rPr>
              <a:t>1.2</a:t>
            </a:r>
          </a:p>
        </p:txBody>
      </p:sp>
      <p:cxnSp>
        <p:nvCxnSpPr>
          <p:cNvPr id="84" name="Shape 807"/>
          <p:cNvCxnSpPr/>
          <p:nvPr/>
        </p:nvCxnSpPr>
        <p:spPr>
          <a:xfrm rot="10800000" flipH="1">
            <a:off x="7545511" y="3127850"/>
            <a:ext cx="1587" cy="119061"/>
          </a:xfrm>
          <a:prstGeom prst="straightConnector1">
            <a:avLst/>
          </a:prstGeom>
          <a:noFill/>
          <a:ln w="9525" cap="flat" cmpd="sng">
            <a:solidFill>
              <a:schemeClr val="dk1"/>
            </a:solidFill>
            <a:prstDash val="solid"/>
            <a:round/>
            <a:headEnd type="none" w="med" len="med"/>
            <a:tailEnd type="none" w="med" len="med"/>
          </a:ln>
        </p:spPr>
      </p:cxnSp>
      <p:sp>
        <p:nvSpPr>
          <p:cNvPr id="85" name="Shape 808"/>
          <p:cNvSpPr/>
          <p:nvPr/>
        </p:nvSpPr>
        <p:spPr>
          <a:xfrm>
            <a:off x="7456611" y="3261199"/>
            <a:ext cx="396000" cy="21544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dirty="0">
                <a:solidFill>
                  <a:schemeClr val="dk1"/>
                </a:solidFill>
                <a:latin typeface="Calibri"/>
                <a:ea typeface="Calibri"/>
                <a:cs typeface="Calibri"/>
                <a:sym typeface="Calibri"/>
              </a:rPr>
              <a:t>1.3</a:t>
            </a:r>
          </a:p>
        </p:txBody>
      </p:sp>
      <p:cxnSp>
        <p:nvCxnSpPr>
          <p:cNvPr id="86" name="Shape 809"/>
          <p:cNvCxnSpPr/>
          <p:nvPr/>
        </p:nvCxnSpPr>
        <p:spPr>
          <a:xfrm rot="10800000" flipH="1">
            <a:off x="7988425" y="3127850"/>
            <a:ext cx="1587" cy="119061"/>
          </a:xfrm>
          <a:prstGeom prst="straightConnector1">
            <a:avLst/>
          </a:prstGeom>
          <a:noFill/>
          <a:ln w="9525" cap="flat" cmpd="sng">
            <a:solidFill>
              <a:schemeClr val="dk1"/>
            </a:solidFill>
            <a:prstDash val="solid"/>
            <a:round/>
            <a:headEnd type="none" w="med" len="med"/>
            <a:tailEnd type="none" w="med" len="med"/>
          </a:ln>
        </p:spPr>
      </p:cxnSp>
      <p:sp>
        <p:nvSpPr>
          <p:cNvPr id="87" name="Shape 810"/>
          <p:cNvSpPr/>
          <p:nvPr/>
        </p:nvSpPr>
        <p:spPr>
          <a:xfrm>
            <a:off x="7899524" y="3261199"/>
            <a:ext cx="396000" cy="21544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a:solidFill>
                  <a:schemeClr val="dk1"/>
                </a:solidFill>
                <a:latin typeface="Calibri"/>
                <a:ea typeface="Calibri"/>
                <a:cs typeface="Calibri"/>
                <a:sym typeface="Calibri"/>
              </a:rPr>
              <a:t>1.4</a:t>
            </a:r>
          </a:p>
        </p:txBody>
      </p:sp>
      <p:cxnSp>
        <p:nvCxnSpPr>
          <p:cNvPr id="88" name="Shape 811"/>
          <p:cNvCxnSpPr/>
          <p:nvPr/>
        </p:nvCxnSpPr>
        <p:spPr>
          <a:xfrm rot="10800000" flipH="1">
            <a:off x="8383711" y="3127850"/>
            <a:ext cx="1587" cy="119061"/>
          </a:xfrm>
          <a:prstGeom prst="straightConnector1">
            <a:avLst/>
          </a:prstGeom>
          <a:noFill/>
          <a:ln w="9525" cap="flat" cmpd="sng">
            <a:solidFill>
              <a:schemeClr val="dk1"/>
            </a:solidFill>
            <a:prstDash val="solid"/>
            <a:round/>
            <a:headEnd type="none" w="med" len="med"/>
            <a:tailEnd type="none" w="med" len="med"/>
          </a:ln>
        </p:spPr>
      </p:cxnSp>
      <p:sp>
        <p:nvSpPr>
          <p:cNvPr id="89" name="Shape 812"/>
          <p:cNvSpPr/>
          <p:nvPr/>
        </p:nvSpPr>
        <p:spPr>
          <a:xfrm>
            <a:off x="8294811" y="3261199"/>
            <a:ext cx="396000" cy="21544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dirty="0">
                <a:solidFill>
                  <a:schemeClr val="dk1"/>
                </a:solidFill>
                <a:latin typeface="Calibri"/>
                <a:ea typeface="Calibri"/>
                <a:cs typeface="Calibri"/>
                <a:sym typeface="Calibri"/>
              </a:rPr>
              <a:t>1.5</a:t>
            </a:r>
          </a:p>
        </p:txBody>
      </p:sp>
      <p:cxnSp>
        <p:nvCxnSpPr>
          <p:cNvPr id="92" name="Shape 819"/>
          <p:cNvCxnSpPr/>
          <p:nvPr/>
        </p:nvCxnSpPr>
        <p:spPr>
          <a:xfrm rot="10800000">
            <a:off x="6061198" y="972612"/>
            <a:ext cx="0" cy="2160000"/>
          </a:xfrm>
          <a:prstGeom prst="straightConnector1">
            <a:avLst/>
          </a:prstGeom>
          <a:noFill/>
          <a:ln w="9525" cap="flat" cmpd="sng">
            <a:solidFill>
              <a:schemeClr val="dk1"/>
            </a:solidFill>
            <a:prstDash val="solid"/>
            <a:round/>
            <a:headEnd type="none" w="med" len="med"/>
            <a:tailEnd type="none" w="med" len="med"/>
          </a:ln>
        </p:spPr>
      </p:cxnSp>
      <p:cxnSp>
        <p:nvCxnSpPr>
          <p:cNvPr id="93" name="Shape 821"/>
          <p:cNvCxnSpPr/>
          <p:nvPr/>
        </p:nvCxnSpPr>
        <p:spPr>
          <a:xfrm rot="10800000">
            <a:off x="3415382" y="3139756"/>
            <a:ext cx="0" cy="119063"/>
          </a:xfrm>
          <a:prstGeom prst="straightConnector1">
            <a:avLst/>
          </a:prstGeom>
          <a:noFill/>
          <a:ln w="9525" cap="flat" cmpd="sng">
            <a:solidFill>
              <a:schemeClr val="dk1"/>
            </a:solidFill>
            <a:prstDash val="solid"/>
            <a:round/>
            <a:headEnd type="none" w="med" len="med"/>
            <a:tailEnd type="none" w="med" len="med"/>
          </a:ln>
        </p:spPr>
      </p:cxnSp>
      <p:sp>
        <p:nvSpPr>
          <p:cNvPr id="94" name="Shape 822"/>
          <p:cNvSpPr/>
          <p:nvPr/>
        </p:nvSpPr>
        <p:spPr>
          <a:xfrm>
            <a:off x="3325869" y="3224687"/>
            <a:ext cx="396000"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000" dirty="0">
                <a:solidFill>
                  <a:schemeClr val="dk1"/>
                </a:solidFill>
                <a:latin typeface="Calibri"/>
                <a:ea typeface="Calibri"/>
                <a:cs typeface="Calibri"/>
                <a:sym typeface="Calibri"/>
              </a:rPr>
              <a:t>.6</a:t>
            </a:r>
          </a:p>
        </p:txBody>
      </p:sp>
      <p:sp>
        <p:nvSpPr>
          <p:cNvPr id="95" name="Shape 823"/>
          <p:cNvSpPr/>
          <p:nvPr/>
        </p:nvSpPr>
        <p:spPr>
          <a:xfrm>
            <a:off x="1751268" y="1181923"/>
            <a:ext cx="2675517" cy="28803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b="1" dirty="0">
                <a:solidFill>
                  <a:schemeClr val="dk1"/>
                </a:solidFill>
                <a:latin typeface="Calibri"/>
                <a:ea typeface="Calibri"/>
                <a:cs typeface="Calibri"/>
                <a:sym typeface="Calibri"/>
              </a:rPr>
              <a:t>Early treatment (≤3 hrs) </a:t>
            </a:r>
          </a:p>
        </p:txBody>
      </p:sp>
      <p:cxnSp>
        <p:nvCxnSpPr>
          <p:cNvPr id="98" name="Shape 827"/>
          <p:cNvCxnSpPr/>
          <p:nvPr/>
        </p:nvCxnSpPr>
        <p:spPr>
          <a:xfrm rot="10800000">
            <a:off x="2895963" y="1748418"/>
            <a:ext cx="2592000" cy="0"/>
          </a:xfrm>
          <a:prstGeom prst="straightConnector1">
            <a:avLst/>
          </a:prstGeom>
          <a:solidFill>
            <a:srgbClr val="FF0000"/>
          </a:solidFill>
          <a:ln w="19050" cap="flat" cmpd="sng">
            <a:solidFill>
              <a:srgbClr val="FF0000"/>
            </a:solidFill>
            <a:prstDash val="solid"/>
            <a:round/>
            <a:headEnd type="none" w="med" len="med"/>
            <a:tailEnd type="none" w="med" len="med"/>
          </a:ln>
        </p:spPr>
      </p:cxnSp>
      <p:sp>
        <p:nvSpPr>
          <p:cNvPr id="99" name="Shape 828"/>
          <p:cNvSpPr/>
          <p:nvPr/>
        </p:nvSpPr>
        <p:spPr>
          <a:xfrm>
            <a:off x="3951047" y="1652150"/>
            <a:ext cx="187200" cy="187200"/>
          </a:xfrm>
          <a:prstGeom prst="rect">
            <a:avLst/>
          </a:prstGeom>
          <a:solidFill>
            <a:srgbClr val="FF0000"/>
          </a:solidFill>
          <a:ln>
            <a:solidFill>
              <a:srgbClr val="FF0000"/>
            </a:solidFill>
          </a:ln>
        </p:spPr>
        <p:txBody>
          <a:bodyPr lIns="91425" tIns="45700" rIns="91425" bIns="45700" anchor="t" anchorCtr="0">
            <a:noAutofit/>
          </a:bodyPr>
          <a:lstStyle/>
          <a:p>
            <a:pPr marL="0" marR="0" lvl="0" indent="0" algn="l" rtl="0">
              <a:spcBef>
                <a:spcPts val="0"/>
              </a:spcBef>
              <a:buNone/>
            </a:pPr>
            <a:endParaRPr sz="2000">
              <a:solidFill>
                <a:schemeClr val="dk1"/>
              </a:solidFill>
              <a:latin typeface="Calibri"/>
              <a:ea typeface="Calibri"/>
              <a:cs typeface="Calibri"/>
              <a:sym typeface="Calibri"/>
            </a:endParaRPr>
          </a:p>
        </p:txBody>
      </p:sp>
      <p:cxnSp>
        <p:nvCxnSpPr>
          <p:cNvPr id="100" name="Shape 830"/>
          <p:cNvCxnSpPr/>
          <p:nvPr/>
        </p:nvCxnSpPr>
        <p:spPr>
          <a:xfrm rot="10800000">
            <a:off x="4523573" y="2828060"/>
            <a:ext cx="3924000" cy="0"/>
          </a:xfrm>
          <a:prstGeom prst="straightConnector1">
            <a:avLst/>
          </a:prstGeom>
          <a:noFill/>
          <a:ln w="19050" cap="flat" cmpd="sng">
            <a:solidFill>
              <a:srgbClr val="FF0000"/>
            </a:solidFill>
            <a:prstDash val="solid"/>
            <a:round/>
            <a:headEnd type="none" w="med" len="med"/>
            <a:tailEnd type="none" w="med" len="med"/>
          </a:ln>
        </p:spPr>
      </p:cxnSp>
      <p:sp>
        <p:nvSpPr>
          <p:cNvPr id="101" name="Shape 831"/>
          <p:cNvSpPr/>
          <p:nvPr/>
        </p:nvSpPr>
        <p:spPr>
          <a:xfrm>
            <a:off x="6336920" y="2740861"/>
            <a:ext cx="162000" cy="162000"/>
          </a:xfrm>
          <a:prstGeom prst="rect">
            <a:avLst/>
          </a:prstGeom>
          <a:solidFill>
            <a:srgbClr val="FF0000"/>
          </a:solidFill>
          <a:ln>
            <a:noFill/>
          </a:ln>
        </p:spPr>
        <p:txBody>
          <a:bodyPr lIns="91425" tIns="45700" rIns="91425" bIns="45700" anchor="t" anchorCtr="0">
            <a:noAutofit/>
          </a:bodyPr>
          <a:lstStyle/>
          <a:p>
            <a:pPr marL="0" marR="0" lvl="0" indent="0" algn="l" rtl="0">
              <a:spcBef>
                <a:spcPts val="0"/>
              </a:spcBef>
              <a:buNone/>
            </a:pPr>
            <a:endParaRPr sz="2000">
              <a:solidFill>
                <a:schemeClr val="dk1"/>
              </a:solidFill>
              <a:latin typeface="Calibri"/>
              <a:ea typeface="Calibri"/>
              <a:cs typeface="Calibri"/>
              <a:sym typeface="Calibri"/>
            </a:endParaRPr>
          </a:p>
        </p:txBody>
      </p:sp>
      <p:sp>
        <p:nvSpPr>
          <p:cNvPr id="102" name="Shape 833"/>
          <p:cNvSpPr/>
          <p:nvPr/>
        </p:nvSpPr>
        <p:spPr>
          <a:xfrm>
            <a:off x="2551286" y="3212210"/>
            <a:ext cx="396000"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000" dirty="0">
                <a:solidFill>
                  <a:schemeClr val="dk1"/>
                </a:solidFill>
                <a:latin typeface="Calibri"/>
                <a:ea typeface="Calibri"/>
                <a:cs typeface="Calibri"/>
                <a:sym typeface="Calibri"/>
              </a:rPr>
              <a:t>.5</a:t>
            </a:r>
          </a:p>
        </p:txBody>
      </p:sp>
      <p:cxnSp>
        <p:nvCxnSpPr>
          <p:cNvPr id="103" name="Shape 834"/>
          <p:cNvCxnSpPr/>
          <p:nvPr/>
        </p:nvCxnSpPr>
        <p:spPr>
          <a:xfrm rot="10800000">
            <a:off x="2695302" y="3139756"/>
            <a:ext cx="0" cy="119063"/>
          </a:xfrm>
          <a:prstGeom prst="straightConnector1">
            <a:avLst/>
          </a:prstGeom>
          <a:noFill/>
          <a:ln w="9525" cap="flat" cmpd="sng">
            <a:solidFill>
              <a:schemeClr val="dk1"/>
            </a:solidFill>
            <a:prstDash val="solid"/>
            <a:round/>
            <a:headEnd type="none" w="med" len="med"/>
            <a:tailEnd type="none" w="med" len="med"/>
          </a:ln>
        </p:spPr>
      </p:cxnSp>
      <p:sp>
        <p:nvSpPr>
          <p:cNvPr id="104" name="Shape 836"/>
          <p:cNvSpPr/>
          <p:nvPr/>
        </p:nvSpPr>
        <p:spPr>
          <a:xfrm>
            <a:off x="6791828" y="3787339"/>
            <a:ext cx="1501495" cy="276998"/>
          </a:xfrm>
          <a:prstGeom prst="rect">
            <a:avLst/>
          </a:prstGeom>
          <a:noFill/>
          <a:ln>
            <a:noFill/>
          </a:ln>
        </p:spPr>
        <p:txBody>
          <a:bodyPr lIns="0" tIns="0" rIns="0" bIns="0" anchor="t" anchorCtr="0">
            <a:noAutofit/>
          </a:bodyPr>
          <a:lstStyle/>
          <a:p>
            <a:pPr marL="0" marR="0" lvl="0" indent="0" rtl="0">
              <a:spcBef>
                <a:spcPts val="0"/>
              </a:spcBef>
              <a:buSzPct val="25000"/>
              <a:buNone/>
            </a:pPr>
            <a:r>
              <a:rPr lang="en-GB" sz="2000" dirty="0">
                <a:solidFill>
                  <a:schemeClr val="dk1"/>
                </a:solidFill>
                <a:latin typeface="Calibri"/>
                <a:ea typeface="Calibri"/>
                <a:cs typeface="Calibri"/>
                <a:sym typeface="Calibri"/>
              </a:rPr>
              <a:t> </a:t>
            </a:r>
            <a:r>
              <a:rPr lang="en-GB" sz="2000" b="1" dirty="0">
                <a:solidFill>
                  <a:schemeClr val="dk1"/>
                </a:solidFill>
                <a:latin typeface="Calibri"/>
                <a:ea typeface="Calibri"/>
                <a:cs typeface="Calibri"/>
                <a:sym typeface="Calibri"/>
              </a:rPr>
              <a:t>TXA worse</a:t>
            </a:r>
          </a:p>
        </p:txBody>
      </p:sp>
      <p:sp>
        <p:nvSpPr>
          <p:cNvPr id="105" name="Shape 837"/>
          <p:cNvSpPr/>
          <p:nvPr/>
        </p:nvSpPr>
        <p:spPr>
          <a:xfrm>
            <a:off x="3829975" y="3787339"/>
            <a:ext cx="1501495" cy="276998"/>
          </a:xfrm>
          <a:prstGeom prst="rect">
            <a:avLst/>
          </a:prstGeom>
          <a:noFill/>
          <a:ln>
            <a:noFill/>
          </a:ln>
        </p:spPr>
        <p:txBody>
          <a:bodyPr lIns="0" tIns="0" rIns="0" bIns="0" anchor="t" anchorCtr="0">
            <a:noAutofit/>
          </a:bodyPr>
          <a:lstStyle/>
          <a:p>
            <a:pPr marL="0" marR="0" lvl="0" indent="0" algn="r" rtl="0">
              <a:spcBef>
                <a:spcPts val="0"/>
              </a:spcBef>
              <a:buSzPct val="25000"/>
              <a:buNone/>
            </a:pPr>
            <a:r>
              <a:rPr lang="en-GB" sz="2000" dirty="0">
                <a:solidFill>
                  <a:schemeClr val="dk1"/>
                </a:solidFill>
                <a:latin typeface="Calibri"/>
                <a:ea typeface="Calibri"/>
                <a:cs typeface="Calibri"/>
                <a:sym typeface="Calibri"/>
              </a:rPr>
              <a:t> </a:t>
            </a:r>
            <a:r>
              <a:rPr lang="en-GB" sz="2000" b="1" dirty="0">
                <a:solidFill>
                  <a:schemeClr val="dk1"/>
                </a:solidFill>
                <a:latin typeface="Calibri"/>
                <a:ea typeface="Calibri"/>
                <a:cs typeface="Calibri"/>
                <a:sym typeface="Calibri"/>
              </a:rPr>
              <a:t>TXA better</a:t>
            </a:r>
          </a:p>
        </p:txBody>
      </p:sp>
      <p:sp>
        <p:nvSpPr>
          <p:cNvPr id="106" name="Shape 823"/>
          <p:cNvSpPr/>
          <p:nvPr/>
        </p:nvSpPr>
        <p:spPr>
          <a:xfrm>
            <a:off x="1751268" y="2237262"/>
            <a:ext cx="2581293" cy="28803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b="1" dirty="0">
                <a:solidFill>
                  <a:schemeClr val="dk1"/>
                </a:solidFill>
                <a:latin typeface="Calibri"/>
                <a:ea typeface="Calibri"/>
                <a:cs typeface="Calibri"/>
                <a:sym typeface="Calibri"/>
              </a:rPr>
              <a:t>Late treatment (&gt;3 hrs)</a:t>
            </a:r>
          </a:p>
        </p:txBody>
      </p:sp>
      <p:sp>
        <p:nvSpPr>
          <p:cNvPr id="107" name="Rectangle 118"/>
          <p:cNvSpPr>
            <a:spLocks noChangeArrowheads="1"/>
          </p:cNvSpPr>
          <p:nvPr/>
        </p:nvSpPr>
        <p:spPr bwMode="auto">
          <a:xfrm>
            <a:off x="9046308" y="1165594"/>
            <a:ext cx="1620000" cy="307777"/>
          </a:xfrm>
          <a:prstGeom prst="rect">
            <a:avLst/>
          </a:prstGeom>
          <a:noFill/>
          <a:ln w="9525">
            <a:noFill/>
            <a:miter lim="800000"/>
            <a:headEnd/>
            <a:tailEnd/>
          </a:ln>
        </p:spPr>
        <p:txBody>
          <a:bodyPr lIns="0" tIns="0" rIns="0" bIns="0">
            <a:spAutoFit/>
          </a:bodyPr>
          <a:lstStyle/>
          <a:p>
            <a:pPr marL="0" marR="0" lvl="0" indent="0" defTabSz="846138"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ysClr val="windowText" lastClr="000000"/>
                </a:solidFill>
                <a:effectLst/>
                <a:uLnTx/>
                <a:uFillTx/>
                <a:latin typeface="Calibri" pitchFamily="34" charset="0"/>
                <a:cs typeface="Calibri" pitchFamily="34" charset="0"/>
              </a:rPr>
              <a:t>RR (95% CI)</a:t>
            </a:r>
          </a:p>
        </p:txBody>
      </p:sp>
      <p:cxnSp>
        <p:nvCxnSpPr>
          <p:cNvPr id="114" name="Shape 811"/>
          <p:cNvCxnSpPr/>
          <p:nvPr/>
        </p:nvCxnSpPr>
        <p:spPr>
          <a:xfrm rot="10800000" flipH="1">
            <a:off x="8694199" y="3133852"/>
            <a:ext cx="1587" cy="119061"/>
          </a:xfrm>
          <a:prstGeom prst="straightConnector1">
            <a:avLst/>
          </a:prstGeom>
          <a:noFill/>
          <a:ln w="9525" cap="flat" cmpd="sng">
            <a:solidFill>
              <a:schemeClr val="dk1"/>
            </a:solidFill>
            <a:prstDash val="solid"/>
            <a:round/>
            <a:headEnd type="none" w="med" len="med"/>
            <a:tailEnd type="none" w="med" len="med"/>
          </a:ln>
        </p:spPr>
      </p:cxnSp>
      <p:sp>
        <p:nvSpPr>
          <p:cNvPr id="115" name="Shape 812"/>
          <p:cNvSpPr/>
          <p:nvPr/>
        </p:nvSpPr>
        <p:spPr>
          <a:xfrm>
            <a:off x="8627188" y="3259399"/>
            <a:ext cx="396000" cy="21544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2000" dirty="0">
                <a:solidFill>
                  <a:schemeClr val="dk1"/>
                </a:solidFill>
                <a:latin typeface="Calibri"/>
                <a:ea typeface="Calibri"/>
                <a:cs typeface="Calibri"/>
                <a:sym typeface="Calibri"/>
              </a:rPr>
              <a:t>1.6</a:t>
            </a:r>
          </a:p>
        </p:txBody>
      </p:sp>
    </p:spTree>
    <p:extLst>
      <p:ext uri="{BB962C8B-B14F-4D97-AF65-F5344CB8AC3E}">
        <p14:creationId xmlns:p14="http://schemas.microsoft.com/office/powerpoint/2010/main" val="1904147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TotalTime>
  <Words>3003</Words>
  <Application>Microsoft Office PowerPoint</Application>
  <PresentationFormat>Widescreen</PresentationFormat>
  <Paragraphs>436</Paragraphs>
  <Slides>47</Slides>
  <Notes>20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WOMAN 2: Post Partum Haemorrhage and Anaemia</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TRIAL PROGRESS</vt:lpstr>
      <vt:lpstr>TRIAL PROGRESS AND RECRUITMENT UPDATE </vt:lpstr>
      <vt:lpstr>BASELINE CHARACTERISTICS </vt:lpstr>
      <vt:lpstr>BASELINE CHARACTERISTICS </vt:lpstr>
      <vt:lpstr>BASELINE CHARACTERISTICS </vt:lpstr>
      <vt:lpstr>PowerPoint Presentation</vt:lpstr>
      <vt:lpstr>CLINICAL DIAGNOSIS OF PPH</vt:lpstr>
      <vt:lpstr>CLINICAL DIAGNOSIS OF PPH</vt:lpstr>
      <vt:lpstr>PowerPoint Presentation</vt:lpstr>
      <vt:lpstr>ANAEMIA AND PPH RISK</vt:lpstr>
      <vt:lpstr>PowerPoint Presentation</vt:lpstr>
      <vt:lpstr>PowerPoint Presentation</vt:lpstr>
      <vt:lpstr>PowerPoint Presentation</vt:lpstr>
      <vt:lpstr>PowerPoint Presentation</vt:lpstr>
      <vt:lpstr>PowerPoint Presentation</vt:lpstr>
      <vt:lpstr>ANAEMIA AND PPH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WOMAN 2: Post Partum Haemorrhage and Aanaemia</dc:title>
  <dc:creator>Oladapo Olayemi</dc:creator>
  <cp:lastModifiedBy>GO A</cp:lastModifiedBy>
  <cp:revision>2</cp:revision>
  <dcterms:created xsi:type="dcterms:W3CDTF">2022-07-06T07:26:58Z</dcterms:created>
  <dcterms:modified xsi:type="dcterms:W3CDTF">2023-07-12T21:08:38Z</dcterms:modified>
</cp:coreProperties>
</file>